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8"/>
  </p:notesMasterIdLst>
  <p:sldIdLst>
    <p:sldId id="256" r:id="rId2"/>
    <p:sldId id="257" r:id="rId3"/>
    <p:sldId id="258" r:id="rId4"/>
    <p:sldId id="282" r:id="rId5"/>
    <p:sldId id="283" r:id="rId6"/>
    <p:sldId id="284" r:id="rId7"/>
    <p:sldId id="285" r:id="rId8"/>
    <p:sldId id="286" r:id="rId9"/>
    <p:sldId id="287" r:id="rId10"/>
    <p:sldId id="288" r:id="rId11"/>
    <p:sldId id="329" r:id="rId12"/>
    <p:sldId id="289" r:id="rId13"/>
    <p:sldId id="290" r:id="rId14"/>
    <p:sldId id="291" r:id="rId15"/>
    <p:sldId id="330" r:id="rId16"/>
    <p:sldId id="292" r:id="rId17"/>
    <p:sldId id="293" r:id="rId18"/>
    <p:sldId id="294" r:id="rId19"/>
    <p:sldId id="331"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27" r:id="rId53"/>
    <p:sldId id="328" r:id="rId54"/>
    <p:sldId id="260" r:id="rId55"/>
    <p:sldId id="261" r:id="rId56"/>
    <p:sldId id="28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A8DA25-286A-4756-85A8-6116A4E6820D}" type="datetimeFigureOut">
              <a:rPr lang="en-GB" smtClean="0"/>
              <a:t>04/05/2025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C5468-5E88-4C13-8BF5-FD93752423C4}" type="slidenum">
              <a:rPr lang="en-GB" smtClean="0"/>
              <a:t>‹#›</a:t>
            </a:fld>
            <a:endParaRPr lang="en-GB"/>
          </a:p>
        </p:txBody>
      </p:sp>
    </p:spTree>
    <p:extLst>
      <p:ext uri="{BB962C8B-B14F-4D97-AF65-F5344CB8AC3E}">
        <p14:creationId xmlns:p14="http://schemas.microsoft.com/office/powerpoint/2010/main" val="3993102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4165886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2715654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3371607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156495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3661989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r>
              <a:rPr lang="en-GB" smtClean="0"/>
              <a:t>15/01/2023 - 19/01/2023</a:t>
            </a:r>
            <a:endParaRPr lang="en-GB"/>
          </a:p>
        </p:txBody>
      </p:sp>
      <p:sp>
        <p:nvSpPr>
          <p:cNvPr id="6" name="Footer Placeholder 5"/>
          <p:cNvSpPr>
            <a:spLocks noGrp="1"/>
          </p:cNvSpPr>
          <p:nvPr>
            <p:ph type="ftr" sz="quarter" idx="11"/>
          </p:nvPr>
        </p:nvSpPr>
        <p:spPr/>
        <p:txBody>
          <a:bodyPr/>
          <a:lstStyle/>
          <a:p>
            <a:r>
              <a:rPr lang="en-GB" smtClean="0"/>
              <a:t>CSE 2103, Data Structure</a:t>
            </a:r>
            <a:endParaRPr lang="en-GB"/>
          </a:p>
        </p:txBody>
      </p:sp>
      <p:sp>
        <p:nvSpPr>
          <p:cNvPr id="7" name="Slide Number Placeholder 6"/>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1902272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r>
              <a:rPr lang="en-GB" smtClean="0"/>
              <a:t>15/01/2023 - 19/01/2023</a:t>
            </a:r>
            <a:endParaRPr lang="en-GB"/>
          </a:p>
        </p:txBody>
      </p:sp>
      <p:sp>
        <p:nvSpPr>
          <p:cNvPr id="8" name="Footer Placeholder 7"/>
          <p:cNvSpPr>
            <a:spLocks noGrp="1"/>
          </p:cNvSpPr>
          <p:nvPr>
            <p:ph type="ftr" sz="quarter" idx="11"/>
          </p:nvPr>
        </p:nvSpPr>
        <p:spPr/>
        <p:txBody>
          <a:bodyPr/>
          <a:lstStyle/>
          <a:p>
            <a:r>
              <a:rPr lang="en-GB" smtClean="0"/>
              <a:t>CSE 2103, Data Structure</a:t>
            </a:r>
            <a:endParaRPr lang="en-GB"/>
          </a:p>
        </p:txBody>
      </p:sp>
      <p:sp>
        <p:nvSpPr>
          <p:cNvPr id="9" name="Slide Number Placeholder 8"/>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3852600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r>
              <a:rPr lang="en-GB" smtClean="0"/>
              <a:t>15/01/2023 - 19/01/2023</a:t>
            </a:r>
            <a:endParaRPr lang="en-GB"/>
          </a:p>
        </p:txBody>
      </p:sp>
      <p:sp>
        <p:nvSpPr>
          <p:cNvPr id="4" name="Footer Placeholder 3"/>
          <p:cNvSpPr>
            <a:spLocks noGrp="1"/>
          </p:cNvSpPr>
          <p:nvPr>
            <p:ph type="ftr" sz="quarter" idx="11"/>
          </p:nvPr>
        </p:nvSpPr>
        <p:spPr/>
        <p:txBody>
          <a:bodyPr/>
          <a:lstStyle/>
          <a:p>
            <a:r>
              <a:rPr lang="en-GB" smtClean="0"/>
              <a:t>CSE 2103, Data Structure</a:t>
            </a:r>
            <a:endParaRPr lang="en-GB"/>
          </a:p>
        </p:txBody>
      </p:sp>
      <p:sp>
        <p:nvSpPr>
          <p:cNvPr id="5" name="Slide Number Placeholder 4"/>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330378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GB" smtClean="0"/>
              <a:t>15/01/2023 - 19/01/2023</a:t>
            </a:r>
            <a:endParaRPr lang="en-GB"/>
          </a:p>
        </p:txBody>
      </p:sp>
      <p:sp>
        <p:nvSpPr>
          <p:cNvPr id="3" name="Footer Placeholder 2"/>
          <p:cNvSpPr>
            <a:spLocks noGrp="1"/>
          </p:cNvSpPr>
          <p:nvPr>
            <p:ph type="ftr" sz="quarter" idx="11"/>
          </p:nvPr>
        </p:nvSpPr>
        <p:spPr/>
        <p:txBody>
          <a:bodyPr/>
          <a:lstStyle/>
          <a:p>
            <a:r>
              <a:rPr lang="en-GB" smtClean="0"/>
              <a:t>CSE 2103, Data Structure</a:t>
            </a:r>
            <a:endParaRPr lang="en-GB"/>
          </a:p>
        </p:txBody>
      </p:sp>
      <p:sp>
        <p:nvSpPr>
          <p:cNvPr id="4" name="Slide Number Placeholder 3"/>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1535836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r>
              <a:rPr lang="en-GB" smtClean="0"/>
              <a:t>15/01/2023 - 19/01/2023</a:t>
            </a:r>
            <a:endParaRPr lang="en-GB"/>
          </a:p>
        </p:txBody>
      </p:sp>
      <p:sp>
        <p:nvSpPr>
          <p:cNvPr id="6" name="Footer Placeholder 5"/>
          <p:cNvSpPr>
            <a:spLocks noGrp="1"/>
          </p:cNvSpPr>
          <p:nvPr>
            <p:ph type="ftr" sz="quarter" idx="11"/>
          </p:nvPr>
        </p:nvSpPr>
        <p:spPr/>
        <p:txBody>
          <a:bodyPr/>
          <a:lstStyle/>
          <a:p>
            <a:r>
              <a:rPr lang="en-GB" smtClean="0"/>
              <a:t>CSE 2103, Data Structure</a:t>
            </a:r>
            <a:endParaRPr lang="en-GB"/>
          </a:p>
        </p:txBody>
      </p:sp>
      <p:sp>
        <p:nvSpPr>
          <p:cNvPr id="7" name="Slide Number Placeholder 6"/>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1606053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r>
              <a:rPr lang="en-GB" smtClean="0"/>
              <a:t>15/01/2023 - 19/01/2023</a:t>
            </a:r>
            <a:endParaRPr lang="en-GB"/>
          </a:p>
        </p:txBody>
      </p:sp>
      <p:sp>
        <p:nvSpPr>
          <p:cNvPr id="6" name="Footer Placeholder 5"/>
          <p:cNvSpPr>
            <a:spLocks noGrp="1"/>
          </p:cNvSpPr>
          <p:nvPr>
            <p:ph type="ftr" sz="quarter" idx="11"/>
          </p:nvPr>
        </p:nvSpPr>
        <p:spPr/>
        <p:txBody>
          <a:bodyPr/>
          <a:lstStyle/>
          <a:p>
            <a:r>
              <a:rPr lang="en-GB" smtClean="0"/>
              <a:t>CSE 2103, Data Structure</a:t>
            </a:r>
            <a:endParaRPr lang="en-GB"/>
          </a:p>
        </p:txBody>
      </p:sp>
      <p:sp>
        <p:nvSpPr>
          <p:cNvPr id="7" name="Slide Number Placeholder 6"/>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4158444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smtClean="0"/>
              <a:t>15/01/2023 - 19/01/2023</a:t>
            </a:r>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t>CSE 2103, Data Structure</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035457-B27C-414A-AEF2-A51E5EFE28A0}" type="slidenum">
              <a:rPr lang="en-GB" smtClean="0"/>
              <a:t>‹#›</a:t>
            </a:fld>
            <a:endParaRPr lang="en-GB"/>
          </a:p>
        </p:txBody>
      </p:sp>
    </p:spTree>
    <p:extLst>
      <p:ext uri="{BB962C8B-B14F-4D97-AF65-F5344CB8AC3E}">
        <p14:creationId xmlns:p14="http://schemas.microsoft.com/office/powerpoint/2010/main" val="78592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2999" y="688158"/>
            <a:ext cx="10671142" cy="1131215"/>
          </a:xfrm>
        </p:spPr>
        <p:txBody>
          <a:bodyPr>
            <a:normAutofit fontScale="90000"/>
          </a:bodyPr>
          <a:lstStyle/>
          <a:p>
            <a:r>
              <a:rPr lang="en-GB" sz="8000" b="1" dirty="0" smtClean="0"/>
              <a:t>Data Structure </a:t>
            </a:r>
            <a:endParaRPr lang="en-GB" b="1" dirty="0">
              <a:solidFill>
                <a:srgbClr val="FF0000"/>
              </a:solidFill>
            </a:endParaRPr>
          </a:p>
        </p:txBody>
      </p:sp>
      <p:sp>
        <p:nvSpPr>
          <p:cNvPr id="3" name="Subtitle 2"/>
          <p:cNvSpPr>
            <a:spLocks noGrp="1"/>
          </p:cNvSpPr>
          <p:nvPr>
            <p:ph type="subTitle" idx="1"/>
          </p:nvPr>
        </p:nvSpPr>
        <p:spPr>
          <a:xfrm>
            <a:off x="1769097" y="4788816"/>
            <a:ext cx="9144000" cy="1508289"/>
          </a:xfrm>
        </p:spPr>
        <p:txBody>
          <a:bodyPr>
            <a:normAutofit fontScale="92500" lnSpcReduction="20000"/>
          </a:bodyPr>
          <a:lstStyle/>
          <a:p>
            <a:r>
              <a:rPr lang="en-GB" sz="3200" b="1" dirty="0" smtClean="0"/>
              <a:t>Mohammad Gazi Golam Faruque</a:t>
            </a:r>
          </a:p>
          <a:p>
            <a:r>
              <a:rPr lang="en-GB" smtClean="0"/>
              <a:t>Associate </a:t>
            </a:r>
            <a:r>
              <a:rPr lang="en-GB" dirty="0" smtClean="0"/>
              <a:t>Professor</a:t>
            </a:r>
          </a:p>
          <a:p>
            <a:r>
              <a:rPr lang="en-GB" dirty="0" smtClean="0"/>
              <a:t>Department of Computer Science and Engineering</a:t>
            </a:r>
          </a:p>
          <a:p>
            <a:r>
              <a:rPr lang="en-GB" b="1" cap="all" dirty="0"/>
              <a:t>KHWAJA YUNUS ALI UNIVERSITY</a:t>
            </a:r>
          </a:p>
          <a:p>
            <a:endParaRPr lang="en-GB" dirty="0"/>
          </a:p>
        </p:txBody>
      </p:sp>
      <p:sp>
        <p:nvSpPr>
          <p:cNvPr id="4" name="TextBox 3"/>
          <p:cNvSpPr txBox="1"/>
          <p:nvPr/>
        </p:nvSpPr>
        <p:spPr>
          <a:xfrm>
            <a:off x="1891646" y="2620651"/>
            <a:ext cx="9021451" cy="923330"/>
          </a:xfrm>
          <a:prstGeom prst="rect">
            <a:avLst/>
          </a:prstGeom>
          <a:noFill/>
        </p:spPr>
        <p:txBody>
          <a:bodyPr wrap="square" rtlCol="0">
            <a:spAutoFit/>
          </a:bodyPr>
          <a:lstStyle/>
          <a:p>
            <a:pPr algn="ctr"/>
            <a:r>
              <a:rPr lang="en-GB" sz="5400" b="1" dirty="0" smtClean="0">
                <a:solidFill>
                  <a:srgbClr val="FF0000"/>
                </a:solidFill>
              </a:rPr>
              <a:t>Stack</a:t>
            </a:r>
            <a:r>
              <a:rPr lang="en-GB" sz="5400" b="1" smtClean="0">
                <a:solidFill>
                  <a:srgbClr val="FF0000"/>
                </a:solidFill>
              </a:rPr>
              <a:t>, Queues </a:t>
            </a:r>
            <a:r>
              <a:rPr lang="en-GB" sz="5400" b="1" dirty="0" smtClean="0">
                <a:solidFill>
                  <a:srgbClr val="FF0000"/>
                </a:solidFill>
              </a:rPr>
              <a:t>and Recursion</a:t>
            </a:r>
            <a:endParaRPr lang="en-GB" sz="5400" dirty="0"/>
          </a:p>
        </p:txBody>
      </p:sp>
    </p:spTree>
    <p:extLst>
      <p:ext uri="{BB962C8B-B14F-4D97-AF65-F5344CB8AC3E}">
        <p14:creationId xmlns:p14="http://schemas.microsoft.com/office/powerpoint/2010/main" val="639762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LINKED REPRESENTATION OF STACKS</a:t>
            </a:r>
          </a:p>
        </p:txBody>
      </p:sp>
      <p:sp>
        <p:nvSpPr>
          <p:cNvPr id="3" name="Content Placeholder 2"/>
          <p:cNvSpPr>
            <a:spLocks noGrp="1"/>
          </p:cNvSpPr>
          <p:nvPr>
            <p:ph idx="1"/>
          </p:nvPr>
        </p:nvSpPr>
        <p:spPr>
          <a:xfrm>
            <a:off x="838200" y="1545996"/>
            <a:ext cx="10515600" cy="4630967"/>
          </a:xfrm>
        </p:spPr>
        <p:txBody>
          <a:bodyPr>
            <a:normAutofit/>
          </a:bodyPr>
          <a:lstStyle/>
          <a:p>
            <a:r>
              <a:rPr lang="en-GB" sz="2400" dirty="0"/>
              <a:t>The linked representation of a stack, commonly termed linked stack is a stack that is implemented using a singly linked list. The INFO fields of the nodes hold the elements of the stack and the LINK fields hold pointers to the </a:t>
            </a:r>
            <a:r>
              <a:rPr lang="en-GB" sz="2400" dirty="0" smtClean="0"/>
              <a:t>neighbouring </a:t>
            </a:r>
            <a:r>
              <a:rPr lang="en-GB" sz="2400" dirty="0"/>
              <a:t>element in the stack. The START pointer of the linked list behaves as the TOP pointer variable of the stack and the null pointer of the last node in the list signals the bottom of stack. Figure 6.7 illustrates the linked representation of the stack </a:t>
            </a:r>
            <a:r>
              <a:rPr lang="en-GB" sz="2400" dirty="0" err="1"/>
              <a:t>STACK</a:t>
            </a:r>
            <a:r>
              <a:rPr lang="en-GB" sz="2400" dirty="0"/>
              <a:t> shown in Fig. 6.5. </a:t>
            </a:r>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10</a:t>
            </a:fld>
            <a:endParaRPr lang="en-GB"/>
          </a:p>
        </p:txBody>
      </p:sp>
      <p:pic>
        <p:nvPicPr>
          <p:cNvPr id="7" name="Picture 6"/>
          <p:cNvPicPr>
            <a:picLocks noChangeAspect="1"/>
          </p:cNvPicPr>
          <p:nvPr/>
        </p:nvPicPr>
        <p:blipFill>
          <a:blip r:embed="rId2"/>
          <a:stretch>
            <a:fillRect/>
          </a:stretch>
        </p:blipFill>
        <p:spPr>
          <a:xfrm>
            <a:off x="1117171" y="4164028"/>
            <a:ext cx="5102019" cy="1642883"/>
          </a:xfrm>
          <a:prstGeom prst="rect">
            <a:avLst/>
          </a:prstGeom>
        </p:spPr>
      </p:pic>
      <p:pic>
        <p:nvPicPr>
          <p:cNvPr id="8" name="Picture 7"/>
          <p:cNvPicPr>
            <a:picLocks noChangeAspect="1"/>
          </p:cNvPicPr>
          <p:nvPr/>
        </p:nvPicPr>
        <p:blipFill>
          <a:blip r:embed="rId3"/>
          <a:stretch>
            <a:fillRect/>
          </a:stretch>
        </p:blipFill>
        <p:spPr>
          <a:xfrm>
            <a:off x="6756966" y="4164028"/>
            <a:ext cx="4596834" cy="1949399"/>
          </a:xfrm>
          <a:prstGeom prst="rect">
            <a:avLst/>
          </a:prstGeom>
        </p:spPr>
      </p:pic>
    </p:spTree>
    <p:extLst>
      <p:ext uri="{BB962C8B-B14F-4D97-AF65-F5344CB8AC3E}">
        <p14:creationId xmlns:p14="http://schemas.microsoft.com/office/powerpoint/2010/main" val="16135606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11</a:t>
            </a:fld>
            <a:endParaRPr lang="en-GB"/>
          </a:p>
        </p:txBody>
      </p:sp>
    </p:spTree>
    <p:extLst>
      <p:ext uri="{BB962C8B-B14F-4D97-AF65-F5344CB8AC3E}">
        <p14:creationId xmlns:p14="http://schemas.microsoft.com/office/powerpoint/2010/main" val="34256532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LINKED STACKS (PUSH)</a:t>
            </a:r>
            <a:endParaRPr lang="en-GB" dirty="0"/>
          </a:p>
        </p:txBody>
      </p:sp>
      <p:pic>
        <p:nvPicPr>
          <p:cNvPr id="7" name="Content Placeholder 6"/>
          <p:cNvPicPr>
            <a:picLocks noGrp="1" noChangeAspect="1"/>
          </p:cNvPicPr>
          <p:nvPr>
            <p:ph idx="1"/>
          </p:nvPr>
        </p:nvPicPr>
        <p:blipFill>
          <a:blip r:embed="rId2"/>
          <a:stretch>
            <a:fillRect/>
          </a:stretch>
        </p:blipFill>
        <p:spPr>
          <a:xfrm>
            <a:off x="838199" y="1522920"/>
            <a:ext cx="8503763" cy="3778336"/>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12</a:t>
            </a:fld>
            <a:endParaRPr lang="en-GB"/>
          </a:p>
        </p:txBody>
      </p:sp>
      <p:pic>
        <p:nvPicPr>
          <p:cNvPr id="8" name="Picture 7"/>
          <p:cNvPicPr>
            <a:picLocks noChangeAspect="1"/>
          </p:cNvPicPr>
          <p:nvPr/>
        </p:nvPicPr>
        <p:blipFill>
          <a:blip r:embed="rId3"/>
          <a:stretch>
            <a:fillRect/>
          </a:stretch>
        </p:blipFill>
        <p:spPr>
          <a:xfrm>
            <a:off x="838197" y="5272975"/>
            <a:ext cx="8503765" cy="702804"/>
          </a:xfrm>
          <a:prstGeom prst="rect">
            <a:avLst/>
          </a:prstGeom>
        </p:spPr>
      </p:pic>
    </p:spTree>
    <p:extLst>
      <p:ext uri="{BB962C8B-B14F-4D97-AF65-F5344CB8AC3E}">
        <p14:creationId xmlns:p14="http://schemas.microsoft.com/office/powerpoint/2010/main" val="14303906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LINKED STACKS (</a:t>
            </a:r>
            <a:r>
              <a:rPr lang="en-GB" b="1" dirty="0" smtClean="0"/>
              <a:t>POP)</a:t>
            </a:r>
            <a:endParaRPr lang="en-GB" dirty="0"/>
          </a:p>
        </p:txBody>
      </p:sp>
      <p:pic>
        <p:nvPicPr>
          <p:cNvPr id="7" name="Content Placeholder 6"/>
          <p:cNvPicPr>
            <a:picLocks noGrp="1" noChangeAspect="1"/>
          </p:cNvPicPr>
          <p:nvPr>
            <p:ph idx="1"/>
          </p:nvPr>
        </p:nvPicPr>
        <p:blipFill>
          <a:blip r:embed="rId2"/>
          <a:stretch>
            <a:fillRect/>
          </a:stretch>
        </p:blipFill>
        <p:spPr>
          <a:xfrm>
            <a:off x="951323" y="1506057"/>
            <a:ext cx="8682871" cy="4659073"/>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13</a:t>
            </a:fld>
            <a:endParaRPr lang="en-GB"/>
          </a:p>
        </p:txBody>
      </p:sp>
    </p:spTree>
    <p:extLst>
      <p:ext uri="{BB962C8B-B14F-4D97-AF65-F5344CB8AC3E}">
        <p14:creationId xmlns:p14="http://schemas.microsoft.com/office/powerpoint/2010/main" val="36347286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ARITHMETIC </a:t>
            </a:r>
            <a:r>
              <a:rPr lang="en-GB" b="1" dirty="0" smtClean="0"/>
              <a:t>EXPRESSIONS: </a:t>
            </a:r>
            <a:r>
              <a:rPr lang="en-GB" b="1" dirty="0"/>
              <a:t>POLISH NOTATION</a:t>
            </a:r>
          </a:p>
        </p:txBody>
      </p:sp>
      <p:sp>
        <p:nvSpPr>
          <p:cNvPr id="3" name="Content Placeholder 2"/>
          <p:cNvSpPr>
            <a:spLocks noGrp="1"/>
          </p:cNvSpPr>
          <p:nvPr>
            <p:ph idx="1"/>
          </p:nvPr>
        </p:nvSpPr>
        <p:spPr/>
        <p:txBody>
          <a:bodyPr/>
          <a:lstStyle/>
          <a:p>
            <a:r>
              <a:rPr lang="en-GB" dirty="0"/>
              <a:t>Polish </a:t>
            </a:r>
            <a:r>
              <a:rPr lang="en-GB" dirty="0" smtClean="0"/>
              <a:t>Notation</a:t>
            </a:r>
          </a:p>
          <a:p>
            <a:endParaRPr lang="en-GB" dirty="0"/>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14</a:t>
            </a:fld>
            <a:endParaRPr lang="en-GB"/>
          </a:p>
        </p:txBody>
      </p:sp>
      <p:pic>
        <p:nvPicPr>
          <p:cNvPr id="7" name="Picture 6"/>
          <p:cNvPicPr>
            <a:picLocks noChangeAspect="1"/>
          </p:cNvPicPr>
          <p:nvPr/>
        </p:nvPicPr>
        <p:blipFill>
          <a:blip r:embed="rId2"/>
          <a:stretch>
            <a:fillRect/>
          </a:stretch>
        </p:blipFill>
        <p:spPr>
          <a:xfrm>
            <a:off x="947424" y="2207672"/>
            <a:ext cx="10406375" cy="4148678"/>
          </a:xfrm>
          <a:prstGeom prst="rect">
            <a:avLst/>
          </a:prstGeom>
        </p:spPr>
      </p:pic>
    </p:spTree>
    <p:extLst>
      <p:ext uri="{BB962C8B-B14F-4D97-AF65-F5344CB8AC3E}">
        <p14:creationId xmlns:p14="http://schemas.microsoft.com/office/powerpoint/2010/main" val="5367447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15</a:t>
            </a:fld>
            <a:endParaRPr lang="en-GB"/>
          </a:p>
        </p:txBody>
      </p:sp>
    </p:spTree>
    <p:extLst>
      <p:ext uri="{BB962C8B-B14F-4D97-AF65-F5344CB8AC3E}">
        <p14:creationId xmlns:p14="http://schemas.microsoft.com/office/powerpoint/2010/main" val="34670092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ARITHMETIC EXPRESSIONS: POLISH NOTATION</a:t>
            </a:r>
            <a:endParaRPr lang="en-GB" dirty="0"/>
          </a:p>
        </p:txBody>
      </p:sp>
      <p:pic>
        <p:nvPicPr>
          <p:cNvPr id="7" name="Content Placeholder 6"/>
          <p:cNvPicPr>
            <a:picLocks noGrp="1" noChangeAspect="1"/>
          </p:cNvPicPr>
          <p:nvPr>
            <p:ph idx="1"/>
          </p:nvPr>
        </p:nvPicPr>
        <p:blipFill>
          <a:blip r:embed="rId2"/>
          <a:stretch>
            <a:fillRect/>
          </a:stretch>
        </p:blipFill>
        <p:spPr>
          <a:xfrm>
            <a:off x="838200" y="1690688"/>
            <a:ext cx="9342748" cy="4423692"/>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16</a:t>
            </a:fld>
            <a:endParaRPr lang="en-GB"/>
          </a:p>
        </p:txBody>
      </p:sp>
    </p:spTree>
    <p:extLst>
      <p:ext uri="{BB962C8B-B14F-4D97-AF65-F5344CB8AC3E}">
        <p14:creationId xmlns:p14="http://schemas.microsoft.com/office/powerpoint/2010/main" val="9085314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Evaluation of a Postfix Expression</a:t>
            </a:r>
          </a:p>
        </p:txBody>
      </p:sp>
      <p:pic>
        <p:nvPicPr>
          <p:cNvPr id="7" name="Content Placeholder 6"/>
          <p:cNvPicPr>
            <a:picLocks noGrp="1" noChangeAspect="1"/>
          </p:cNvPicPr>
          <p:nvPr>
            <p:ph idx="1"/>
          </p:nvPr>
        </p:nvPicPr>
        <p:blipFill>
          <a:blip r:embed="rId2"/>
          <a:stretch>
            <a:fillRect/>
          </a:stretch>
        </p:blipFill>
        <p:spPr>
          <a:xfrm>
            <a:off x="838200" y="1520993"/>
            <a:ext cx="8795994" cy="1495584"/>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17</a:t>
            </a:fld>
            <a:endParaRPr lang="en-GB"/>
          </a:p>
        </p:txBody>
      </p:sp>
      <p:pic>
        <p:nvPicPr>
          <p:cNvPr id="9" name="Picture 8"/>
          <p:cNvPicPr>
            <a:picLocks noChangeAspect="1"/>
          </p:cNvPicPr>
          <p:nvPr/>
        </p:nvPicPr>
        <p:blipFill>
          <a:blip r:embed="rId3"/>
          <a:stretch>
            <a:fillRect/>
          </a:stretch>
        </p:blipFill>
        <p:spPr>
          <a:xfrm>
            <a:off x="838200" y="3016577"/>
            <a:ext cx="8795994" cy="3038933"/>
          </a:xfrm>
          <a:prstGeom prst="rect">
            <a:avLst/>
          </a:prstGeom>
        </p:spPr>
      </p:pic>
    </p:spTree>
    <p:extLst>
      <p:ext uri="{BB962C8B-B14F-4D97-AF65-F5344CB8AC3E}">
        <p14:creationId xmlns:p14="http://schemas.microsoft.com/office/powerpoint/2010/main" val="34570909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2998509" cy="1416542"/>
          </a:xfrm>
        </p:spPr>
        <p:txBody>
          <a:bodyPr>
            <a:normAutofit fontScale="90000"/>
          </a:bodyPr>
          <a:lstStyle/>
          <a:p>
            <a:r>
              <a:rPr lang="en-GB" sz="3600" b="1" dirty="0"/>
              <a:t>Transforming Infix Expressions into Postfix Expressions</a:t>
            </a:r>
            <a:endParaRPr lang="en-GB" b="1" dirty="0"/>
          </a:p>
        </p:txBody>
      </p:sp>
      <p:pic>
        <p:nvPicPr>
          <p:cNvPr id="7" name="Content Placeholder 6"/>
          <p:cNvPicPr>
            <a:picLocks noGrp="1" noChangeAspect="1"/>
          </p:cNvPicPr>
          <p:nvPr>
            <p:ph idx="1"/>
          </p:nvPr>
        </p:nvPicPr>
        <p:blipFill>
          <a:blip r:embed="rId2"/>
          <a:stretch>
            <a:fillRect/>
          </a:stretch>
        </p:blipFill>
        <p:spPr>
          <a:xfrm>
            <a:off x="838199" y="2238102"/>
            <a:ext cx="5223236" cy="2145362"/>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18</a:t>
            </a:fld>
            <a:endParaRPr lang="en-GB"/>
          </a:p>
        </p:txBody>
      </p:sp>
      <p:pic>
        <p:nvPicPr>
          <p:cNvPr id="8" name="Picture 7"/>
          <p:cNvPicPr>
            <a:picLocks noChangeAspect="1"/>
          </p:cNvPicPr>
          <p:nvPr/>
        </p:nvPicPr>
        <p:blipFill>
          <a:blip r:embed="rId3"/>
          <a:stretch>
            <a:fillRect/>
          </a:stretch>
        </p:blipFill>
        <p:spPr>
          <a:xfrm>
            <a:off x="6096000" y="0"/>
            <a:ext cx="6096000" cy="6356350"/>
          </a:xfrm>
          <a:prstGeom prst="rect">
            <a:avLst/>
          </a:prstGeom>
        </p:spPr>
      </p:pic>
    </p:spTree>
    <p:extLst>
      <p:ext uri="{BB962C8B-B14F-4D97-AF65-F5344CB8AC3E}">
        <p14:creationId xmlns:p14="http://schemas.microsoft.com/office/powerpoint/2010/main" val="4312958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19</a:t>
            </a:fld>
            <a:endParaRPr lang="en-GB"/>
          </a:p>
        </p:txBody>
      </p:sp>
      <p:pic>
        <p:nvPicPr>
          <p:cNvPr id="7" name="Content Placeholder 7"/>
          <p:cNvPicPr>
            <a:picLocks noGrp="1" noChangeAspect="1"/>
          </p:cNvPicPr>
          <p:nvPr>
            <p:ph idx="1"/>
          </p:nvPr>
        </p:nvPicPr>
        <p:blipFill>
          <a:blip r:embed="rId2"/>
          <a:stretch>
            <a:fillRect/>
          </a:stretch>
        </p:blipFill>
        <p:spPr>
          <a:xfrm>
            <a:off x="5911273" y="1654175"/>
            <a:ext cx="6280727" cy="5098473"/>
          </a:xfrm>
          <a:prstGeom prst="rect">
            <a:avLst/>
          </a:prstGeom>
        </p:spPr>
      </p:pic>
      <p:pic>
        <p:nvPicPr>
          <p:cNvPr id="8" name="Picture 7"/>
          <p:cNvPicPr>
            <a:picLocks noChangeAspect="1"/>
          </p:cNvPicPr>
          <p:nvPr/>
        </p:nvPicPr>
        <p:blipFill>
          <a:blip r:embed="rId3"/>
          <a:stretch>
            <a:fillRect/>
          </a:stretch>
        </p:blipFill>
        <p:spPr>
          <a:xfrm>
            <a:off x="-184728" y="91816"/>
            <a:ext cx="6096000" cy="6550862"/>
          </a:xfrm>
          <a:prstGeom prst="rect">
            <a:avLst/>
          </a:prstGeom>
        </p:spPr>
      </p:pic>
      <p:pic>
        <p:nvPicPr>
          <p:cNvPr id="9" name="Picture 8"/>
          <p:cNvPicPr>
            <a:picLocks noChangeAspect="1"/>
          </p:cNvPicPr>
          <p:nvPr/>
        </p:nvPicPr>
        <p:blipFill>
          <a:blip r:embed="rId4"/>
          <a:stretch>
            <a:fillRect/>
          </a:stretch>
        </p:blipFill>
        <p:spPr>
          <a:xfrm>
            <a:off x="5910940" y="45634"/>
            <a:ext cx="6282035" cy="1958657"/>
          </a:xfrm>
          <a:prstGeom prst="rect">
            <a:avLst/>
          </a:prstGeom>
        </p:spPr>
      </p:pic>
    </p:spTree>
    <p:extLst>
      <p:ext uri="{BB962C8B-B14F-4D97-AF65-F5344CB8AC3E}">
        <p14:creationId xmlns:p14="http://schemas.microsoft.com/office/powerpoint/2010/main" val="2830381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smtClean="0"/>
              <a:t>Related CLOs</a:t>
            </a:r>
            <a:endParaRPr lang="en-GB" b="1"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099449114"/>
              </p:ext>
            </p:extLst>
          </p:nvPr>
        </p:nvGraphicFramePr>
        <p:xfrm>
          <a:off x="909637" y="1690688"/>
          <a:ext cx="10444163" cy="4661916"/>
        </p:xfrm>
        <a:graphic>
          <a:graphicData uri="http://schemas.openxmlformats.org/drawingml/2006/table">
            <a:tbl>
              <a:tblPr firstRow="1" firstCol="1" bandRow="1">
                <a:tableStyleId>{5C22544A-7EE6-4342-B048-85BDC9FD1C3A}</a:tableStyleId>
              </a:tblPr>
              <a:tblGrid>
                <a:gridCol w="991668">
                  <a:extLst>
                    <a:ext uri="{9D8B030D-6E8A-4147-A177-3AD203B41FA5}">
                      <a16:colId xmlns:a16="http://schemas.microsoft.com/office/drawing/2014/main" val="1416169543"/>
                    </a:ext>
                  </a:extLst>
                </a:gridCol>
                <a:gridCol w="7504074">
                  <a:extLst>
                    <a:ext uri="{9D8B030D-6E8A-4147-A177-3AD203B41FA5}">
                      <a16:colId xmlns:a16="http://schemas.microsoft.com/office/drawing/2014/main" val="3924398008"/>
                    </a:ext>
                  </a:extLst>
                </a:gridCol>
                <a:gridCol w="1948421">
                  <a:extLst>
                    <a:ext uri="{9D8B030D-6E8A-4147-A177-3AD203B41FA5}">
                      <a16:colId xmlns:a16="http://schemas.microsoft.com/office/drawing/2014/main" val="506390581"/>
                    </a:ext>
                  </a:extLst>
                </a:gridCol>
              </a:tblGrid>
              <a:tr h="0">
                <a:tc gridSpan="3">
                  <a:txBody>
                    <a:bodyPr/>
                    <a:lstStyle/>
                    <a:p>
                      <a:pPr algn="ctr">
                        <a:lnSpc>
                          <a:spcPct val="115000"/>
                        </a:lnSpc>
                        <a:spcAft>
                          <a:spcPts val="0"/>
                        </a:spcAft>
                      </a:pPr>
                      <a:r>
                        <a:rPr lang="en-US" sz="2400" dirty="0">
                          <a:effectLst/>
                        </a:rPr>
                        <a:t>Course Learning Outcome (CLO)</a:t>
                      </a:r>
                      <a:endParaRPr lang="en-GB"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740658467"/>
                  </a:ext>
                </a:extLst>
              </a:tr>
              <a:tr h="0">
                <a:tc>
                  <a:txBody>
                    <a:bodyPr/>
                    <a:lstStyle/>
                    <a:p>
                      <a:pPr algn="ctr">
                        <a:lnSpc>
                          <a:spcPct val="115000"/>
                        </a:lnSpc>
                        <a:spcAft>
                          <a:spcPts val="0"/>
                        </a:spcAft>
                      </a:pPr>
                      <a:r>
                        <a:rPr lang="en-US" sz="2200" dirty="0">
                          <a:effectLst/>
                        </a:rPr>
                        <a:t>CLOs</a:t>
                      </a:r>
                      <a:endParaRPr lang="en-GB"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15000"/>
                        </a:lnSpc>
                        <a:spcAft>
                          <a:spcPts val="0"/>
                        </a:spcAft>
                      </a:pPr>
                      <a:r>
                        <a:rPr lang="en-US" sz="2200" dirty="0">
                          <a:effectLst/>
                        </a:rPr>
                        <a:t>After successful completing this course, students will be able to.</a:t>
                      </a:r>
                      <a:endParaRPr lang="en-GB"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200">
                          <a:effectLst/>
                        </a:rPr>
                        <a:t>PLO Mapping</a:t>
                      </a:r>
                      <a:endParaRPr lang="en-GB"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2278040"/>
                  </a:ext>
                </a:extLst>
              </a:tr>
              <a:tr h="0">
                <a:tc>
                  <a:txBody>
                    <a:bodyPr/>
                    <a:lstStyle/>
                    <a:p>
                      <a:pPr algn="ctr">
                        <a:lnSpc>
                          <a:spcPct val="115000"/>
                        </a:lnSpc>
                        <a:spcAft>
                          <a:spcPts val="0"/>
                        </a:spcAft>
                      </a:pPr>
                      <a:r>
                        <a:rPr lang="en-US" sz="2200" dirty="0">
                          <a:solidFill>
                            <a:srgbClr val="FF0000"/>
                          </a:solidFill>
                          <a:effectLst/>
                        </a:rPr>
                        <a:t>CLO1</a:t>
                      </a:r>
                      <a:endParaRPr lang="en-GB" sz="22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accent1">
                        <a:alpha val="71000"/>
                      </a:schemeClr>
                    </a:solidFill>
                  </a:tcPr>
                </a:tc>
                <a:tc>
                  <a:txBody>
                    <a:bodyPr/>
                    <a:lstStyle/>
                    <a:p>
                      <a:pPr>
                        <a:lnSpc>
                          <a:spcPct val="115000"/>
                        </a:lnSpc>
                        <a:spcAft>
                          <a:spcPts val="0"/>
                        </a:spcAft>
                      </a:pPr>
                      <a:r>
                        <a:rPr lang="en-US" sz="2200" dirty="0">
                          <a:solidFill>
                            <a:srgbClr val="FF0000"/>
                          </a:solidFill>
                          <a:effectLst/>
                        </a:rPr>
                        <a:t>Understand the concept of data structures to apply the algorithm for solving problems.</a:t>
                      </a:r>
                      <a:endParaRPr lang="en-GB" sz="22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1">
                        <a:alpha val="71000"/>
                      </a:schemeClr>
                    </a:solidFill>
                  </a:tcPr>
                </a:tc>
                <a:tc>
                  <a:txBody>
                    <a:bodyPr/>
                    <a:lstStyle/>
                    <a:p>
                      <a:pPr algn="ctr">
                        <a:lnSpc>
                          <a:spcPct val="115000"/>
                        </a:lnSpc>
                        <a:spcAft>
                          <a:spcPts val="0"/>
                        </a:spcAft>
                      </a:pPr>
                      <a:r>
                        <a:rPr lang="en-US" sz="2200" dirty="0">
                          <a:solidFill>
                            <a:srgbClr val="FF0000"/>
                          </a:solidFill>
                          <a:effectLst/>
                        </a:rPr>
                        <a:t>PO1, PO2</a:t>
                      </a:r>
                      <a:endParaRPr lang="en-GB" sz="22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1">
                        <a:alpha val="71000"/>
                      </a:schemeClr>
                    </a:solidFill>
                  </a:tcPr>
                </a:tc>
                <a:extLst>
                  <a:ext uri="{0D108BD9-81ED-4DB2-BD59-A6C34878D82A}">
                    <a16:rowId xmlns:a16="http://schemas.microsoft.com/office/drawing/2014/main" val="1780517912"/>
                  </a:ext>
                </a:extLst>
              </a:tr>
              <a:tr h="0">
                <a:tc>
                  <a:txBody>
                    <a:bodyPr/>
                    <a:lstStyle/>
                    <a:p>
                      <a:pPr algn="ctr">
                        <a:lnSpc>
                          <a:spcPct val="115000"/>
                        </a:lnSpc>
                        <a:spcAft>
                          <a:spcPts val="0"/>
                        </a:spcAft>
                      </a:pPr>
                      <a:r>
                        <a:rPr lang="en-US" sz="2200">
                          <a:effectLst/>
                        </a:rPr>
                        <a:t>CLO2</a:t>
                      </a:r>
                      <a:endParaRPr lang="en-GB"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2200" dirty="0">
                          <a:effectLst/>
                        </a:rPr>
                        <a:t>Choose a suitable algorithm to organize the data in several structure in computer.</a:t>
                      </a:r>
                      <a:endParaRPr lang="en-GB"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effectLst/>
                        </a:rPr>
                        <a:t>PO4, PO5</a:t>
                      </a:r>
                      <a:endParaRPr lang="en-GB"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60325660"/>
                  </a:ext>
                </a:extLst>
              </a:tr>
              <a:tr h="0">
                <a:tc>
                  <a:txBody>
                    <a:bodyPr/>
                    <a:lstStyle/>
                    <a:p>
                      <a:pPr algn="ctr">
                        <a:lnSpc>
                          <a:spcPct val="115000"/>
                        </a:lnSpc>
                        <a:spcAft>
                          <a:spcPts val="0"/>
                        </a:spcAft>
                      </a:pPr>
                      <a:r>
                        <a:rPr lang="en-US" sz="2200">
                          <a:effectLst/>
                        </a:rPr>
                        <a:t>CLO3</a:t>
                      </a:r>
                      <a:endParaRPr lang="en-GB"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2200" dirty="0">
                          <a:effectLst/>
                        </a:rPr>
                        <a:t>Implement the various data structure algorithm for solving real-life problems.</a:t>
                      </a:r>
                      <a:endParaRPr lang="en-GB"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a:effectLst/>
                        </a:rPr>
                        <a:t>PO2, PO3</a:t>
                      </a:r>
                      <a:endParaRPr lang="en-GB"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27826180"/>
                  </a:ext>
                </a:extLst>
              </a:tr>
              <a:tr h="0">
                <a:tc>
                  <a:txBody>
                    <a:bodyPr/>
                    <a:lstStyle/>
                    <a:p>
                      <a:pPr algn="ctr">
                        <a:lnSpc>
                          <a:spcPct val="115000"/>
                        </a:lnSpc>
                        <a:spcAft>
                          <a:spcPts val="0"/>
                        </a:spcAft>
                      </a:pPr>
                      <a:r>
                        <a:rPr lang="en-US" sz="2200">
                          <a:effectLst/>
                        </a:rPr>
                        <a:t>CLO4</a:t>
                      </a:r>
                      <a:endParaRPr lang="en-GB"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2200" dirty="0">
                          <a:effectLst/>
                        </a:rPr>
                        <a:t>Develop the new sustainable data structure to solve the upcoming problems. </a:t>
                      </a:r>
                      <a:endParaRPr lang="en-GB"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effectLst/>
                        </a:rPr>
                        <a:t>PO12</a:t>
                      </a:r>
                      <a:endParaRPr lang="en-GB"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0380920"/>
                  </a:ext>
                </a:extLst>
              </a:tr>
              <a:tr h="0">
                <a:tc>
                  <a:txBody>
                    <a:bodyPr/>
                    <a:lstStyle/>
                    <a:p>
                      <a:pPr algn="ctr">
                        <a:lnSpc>
                          <a:spcPct val="115000"/>
                        </a:lnSpc>
                        <a:spcAft>
                          <a:spcPts val="0"/>
                        </a:spcAft>
                      </a:pPr>
                      <a:r>
                        <a:rPr lang="en-US" sz="2200">
                          <a:effectLst/>
                        </a:rPr>
                        <a:t>CLO5</a:t>
                      </a:r>
                      <a:endParaRPr lang="en-GB"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2200" dirty="0">
                          <a:effectLst/>
                        </a:rPr>
                        <a:t>Explore the various operations of linear, non-linear and dynamic data structures. </a:t>
                      </a:r>
                      <a:endParaRPr lang="en-GB"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effectLst/>
                        </a:rPr>
                        <a:t>PO3, PO12</a:t>
                      </a:r>
                      <a:endParaRPr lang="en-GB"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55458643"/>
                  </a:ext>
                </a:extLst>
              </a:tr>
            </a:tbl>
          </a:graphicData>
        </a:graphic>
      </p:graphicFrame>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a:t>
            </a:fld>
            <a:endParaRPr lang="en-GB"/>
          </a:p>
        </p:txBody>
      </p:sp>
    </p:spTree>
    <p:extLst>
      <p:ext uri="{BB962C8B-B14F-4D97-AF65-F5344CB8AC3E}">
        <p14:creationId xmlns:p14="http://schemas.microsoft.com/office/powerpoint/2010/main" val="1556243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Example 6.7</a:t>
            </a:r>
          </a:p>
        </p:txBody>
      </p:sp>
      <p:pic>
        <p:nvPicPr>
          <p:cNvPr id="8" name="Content Placeholder 7"/>
          <p:cNvPicPr>
            <a:picLocks noGrp="1" noChangeAspect="1"/>
          </p:cNvPicPr>
          <p:nvPr>
            <p:ph idx="1"/>
          </p:nvPr>
        </p:nvPicPr>
        <p:blipFill>
          <a:blip r:embed="rId2"/>
          <a:stretch>
            <a:fillRect/>
          </a:stretch>
        </p:blipFill>
        <p:spPr>
          <a:xfrm>
            <a:off x="1027297" y="1825624"/>
            <a:ext cx="10326503" cy="4530726"/>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20</a:t>
            </a:fld>
            <a:endParaRPr lang="en-GB"/>
          </a:p>
        </p:txBody>
      </p:sp>
      <p:pic>
        <p:nvPicPr>
          <p:cNvPr id="7" name="Picture 6"/>
          <p:cNvPicPr>
            <a:picLocks noChangeAspect="1"/>
          </p:cNvPicPr>
          <p:nvPr/>
        </p:nvPicPr>
        <p:blipFill>
          <a:blip r:embed="rId3"/>
          <a:stretch>
            <a:fillRect/>
          </a:stretch>
        </p:blipFill>
        <p:spPr>
          <a:xfrm>
            <a:off x="4552330" y="128507"/>
            <a:ext cx="5443193" cy="1697117"/>
          </a:xfrm>
          <a:prstGeom prst="rect">
            <a:avLst/>
          </a:prstGeom>
        </p:spPr>
      </p:pic>
    </p:spTree>
    <p:extLst>
      <p:ext uri="{BB962C8B-B14F-4D97-AF65-F5344CB8AC3E}">
        <p14:creationId xmlns:p14="http://schemas.microsoft.com/office/powerpoint/2010/main" val="3103686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QUICKSORT, AN APPLICATION OF STACKS</a:t>
            </a:r>
          </a:p>
        </p:txBody>
      </p:sp>
      <p:pic>
        <p:nvPicPr>
          <p:cNvPr id="7" name="Content Placeholder 6"/>
          <p:cNvPicPr>
            <a:picLocks noGrp="1" noChangeAspect="1"/>
          </p:cNvPicPr>
          <p:nvPr>
            <p:ph idx="1"/>
          </p:nvPr>
        </p:nvPicPr>
        <p:blipFill>
          <a:blip r:embed="rId2"/>
          <a:stretch>
            <a:fillRect/>
          </a:stretch>
        </p:blipFill>
        <p:spPr>
          <a:xfrm>
            <a:off x="838200" y="1449375"/>
            <a:ext cx="11152695" cy="765924"/>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21</a:t>
            </a:fld>
            <a:endParaRPr lang="en-GB"/>
          </a:p>
        </p:txBody>
      </p:sp>
    </p:spTree>
    <p:extLst>
      <p:ext uri="{BB962C8B-B14F-4D97-AF65-F5344CB8AC3E}">
        <p14:creationId xmlns:p14="http://schemas.microsoft.com/office/powerpoint/2010/main" val="11440260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7" name="Content Placeholder 6"/>
          <p:cNvPicPr>
            <a:picLocks noGrp="1" noChangeAspect="1"/>
          </p:cNvPicPr>
          <p:nvPr>
            <p:ph idx="1"/>
          </p:nvPr>
        </p:nvPicPr>
        <p:blipFill>
          <a:blip r:embed="rId2"/>
          <a:stretch>
            <a:fillRect/>
          </a:stretch>
        </p:blipFill>
        <p:spPr>
          <a:xfrm>
            <a:off x="838200" y="365125"/>
            <a:ext cx="5553173" cy="2689160"/>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22</a:t>
            </a:fld>
            <a:endParaRPr lang="en-GB"/>
          </a:p>
        </p:txBody>
      </p:sp>
      <p:pic>
        <p:nvPicPr>
          <p:cNvPr id="8" name="Picture 7"/>
          <p:cNvPicPr>
            <a:picLocks noChangeAspect="1"/>
          </p:cNvPicPr>
          <p:nvPr/>
        </p:nvPicPr>
        <p:blipFill>
          <a:blip r:embed="rId3"/>
          <a:stretch>
            <a:fillRect/>
          </a:stretch>
        </p:blipFill>
        <p:spPr>
          <a:xfrm>
            <a:off x="838199" y="3054285"/>
            <a:ext cx="5553174" cy="3302065"/>
          </a:xfrm>
          <a:prstGeom prst="rect">
            <a:avLst/>
          </a:prstGeom>
        </p:spPr>
      </p:pic>
      <p:pic>
        <p:nvPicPr>
          <p:cNvPr id="9" name="Picture 8"/>
          <p:cNvPicPr>
            <a:picLocks noChangeAspect="1"/>
          </p:cNvPicPr>
          <p:nvPr/>
        </p:nvPicPr>
        <p:blipFill>
          <a:blip r:embed="rId4"/>
          <a:stretch>
            <a:fillRect/>
          </a:stretch>
        </p:blipFill>
        <p:spPr>
          <a:xfrm>
            <a:off x="6405646" y="365124"/>
            <a:ext cx="5274164" cy="3103939"/>
          </a:xfrm>
          <a:prstGeom prst="rect">
            <a:avLst/>
          </a:prstGeom>
        </p:spPr>
      </p:pic>
    </p:spTree>
    <p:extLst>
      <p:ext uri="{BB962C8B-B14F-4D97-AF65-F5344CB8AC3E}">
        <p14:creationId xmlns:p14="http://schemas.microsoft.com/office/powerpoint/2010/main" val="11390793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7" name="Content Placeholder 6"/>
          <p:cNvPicPr>
            <a:picLocks noGrp="1" noChangeAspect="1"/>
          </p:cNvPicPr>
          <p:nvPr>
            <p:ph idx="1"/>
          </p:nvPr>
        </p:nvPicPr>
        <p:blipFill>
          <a:blip r:embed="rId2"/>
          <a:stretch>
            <a:fillRect/>
          </a:stretch>
        </p:blipFill>
        <p:spPr>
          <a:xfrm>
            <a:off x="838200" y="365124"/>
            <a:ext cx="6018982" cy="1325563"/>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23</a:t>
            </a:fld>
            <a:endParaRPr lang="en-GB"/>
          </a:p>
        </p:txBody>
      </p:sp>
      <p:pic>
        <p:nvPicPr>
          <p:cNvPr id="8" name="Picture 7"/>
          <p:cNvPicPr>
            <a:picLocks noChangeAspect="1"/>
          </p:cNvPicPr>
          <p:nvPr/>
        </p:nvPicPr>
        <p:blipFill>
          <a:blip r:embed="rId3"/>
          <a:stretch>
            <a:fillRect/>
          </a:stretch>
        </p:blipFill>
        <p:spPr>
          <a:xfrm>
            <a:off x="828773" y="1690687"/>
            <a:ext cx="6018982" cy="4718289"/>
          </a:xfrm>
          <a:prstGeom prst="rect">
            <a:avLst/>
          </a:prstGeom>
        </p:spPr>
      </p:pic>
    </p:spTree>
    <p:extLst>
      <p:ext uri="{BB962C8B-B14F-4D97-AF65-F5344CB8AC3E}">
        <p14:creationId xmlns:p14="http://schemas.microsoft.com/office/powerpoint/2010/main" val="20156637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Complexity of the Quicksort Algorithm</a:t>
            </a:r>
          </a:p>
        </p:txBody>
      </p:sp>
      <p:pic>
        <p:nvPicPr>
          <p:cNvPr id="7" name="Content Placeholder 6"/>
          <p:cNvPicPr>
            <a:picLocks noGrp="1" noChangeAspect="1"/>
          </p:cNvPicPr>
          <p:nvPr>
            <p:ph idx="1"/>
          </p:nvPr>
        </p:nvPicPr>
        <p:blipFill>
          <a:blip r:embed="rId2"/>
          <a:stretch>
            <a:fillRect/>
          </a:stretch>
        </p:blipFill>
        <p:spPr>
          <a:xfrm>
            <a:off x="838200" y="1690688"/>
            <a:ext cx="10515600" cy="4033381"/>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24</a:t>
            </a:fld>
            <a:endParaRPr lang="en-GB"/>
          </a:p>
        </p:txBody>
      </p:sp>
    </p:spTree>
    <p:extLst>
      <p:ext uri="{BB962C8B-B14F-4D97-AF65-F5344CB8AC3E}">
        <p14:creationId xmlns:p14="http://schemas.microsoft.com/office/powerpoint/2010/main" val="16427521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7" name="Content Placeholder 6"/>
          <p:cNvPicPr>
            <a:picLocks noGrp="1" noChangeAspect="1"/>
          </p:cNvPicPr>
          <p:nvPr>
            <p:ph idx="1"/>
          </p:nvPr>
        </p:nvPicPr>
        <p:blipFill>
          <a:blip r:embed="rId2"/>
          <a:stretch>
            <a:fillRect/>
          </a:stretch>
        </p:blipFill>
        <p:spPr>
          <a:xfrm>
            <a:off x="838200" y="365125"/>
            <a:ext cx="9580756" cy="5705737"/>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25</a:t>
            </a:fld>
            <a:endParaRPr lang="en-GB"/>
          </a:p>
        </p:txBody>
      </p:sp>
    </p:spTree>
    <p:extLst>
      <p:ext uri="{BB962C8B-B14F-4D97-AF65-F5344CB8AC3E}">
        <p14:creationId xmlns:p14="http://schemas.microsoft.com/office/powerpoint/2010/main" val="2412875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Complexity of the Quicksort Algorithm</a:t>
            </a:r>
            <a:endParaRPr lang="en-GB" dirty="0"/>
          </a:p>
        </p:txBody>
      </p:sp>
      <p:pic>
        <p:nvPicPr>
          <p:cNvPr id="7" name="Content Placeholder 6"/>
          <p:cNvPicPr>
            <a:picLocks noGrp="1" noChangeAspect="1"/>
          </p:cNvPicPr>
          <p:nvPr>
            <p:ph idx="1"/>
          </p:nvPr>
        </p:nvPicPr>
        <p:blipFill>
          <a:blip r:embed="rId2"/>
          <a:stretch>
            <a:fillRect/>
          </a:stretch>
        </p:blipFill>
        <p:spPr>
          <a:xfrm>
            <a:off x="842128" y="1690687"/>
            <a:ext cx="10511672" cy="3216003"/>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26</a:t>
            </a:fld>
            <a:endParaRPr lang="en-GB"/>
          </a:p>
        </p:txBody>
      </p:sp>
    </p:spTree>
    <p:extLst>
      <p:ext uri="{BB962C8B-B14F-4D97-AF65-F5344CB8AC3E}">
        <p14:creationId xmlns:p14="http://schemas.microsoft.com/office/powerpoint/2010/main" val="3031810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RECURSION</a:t>
            </a:r>
          </a:p>
        </p:txBody>
      </p:sp>
      <p:sp>
        <p:nvSpPr>
          <p:cNvPr id="3" name="Content Placeholder 2"/>
          <p:cNvSpPr>
            <a:spLocks noGrp="1"/>
          </p:cNvSpPr>
          <p:nvPr>
            <p:ph idx="1"/>
          </p:nvPr>
        </p:nvSpPr>
        <p:spPr/>
        <p:txBody>
          <a:bodyPr/>
          <a:lstStyle/>
          <a:p>
            <a:r>
              <a:rPr lang="en-GB" dirty="0"/>
              <a:t>Recursion is an important concept in computer science. Many algorithms can be best described in terms of recursion. This section introduces this powerful tool, and Sec. 6.9 will show how recursion may be implemented by means of stacks. </a:t>
            </a:r>
            <a:endParaRPr lang="en-GB" dirty="0" smtClean="0"/>
          </a:p>
          <a:p>
            <a:pPr lvl="1"/>
            <a:r>
              <a:rPr lang="en-GB" dirty="0" smtClean="0"/>
              <a:t>There </a:t>
            </a:r>
            <a:r>
              <a:rPr lang="en-GB" dirty="0"/>
              <a:t>must be certain criteria, called base criteria, for which the procedure does not call itself. </a:t>
            </a:r>
            <a:endParaRPr lang="en-GB" dirty="0" smtClean="0"/>
          </a:p>
          <a:p>
            <a:pPr lvl="1"/>
            <a:r>
              <a:rPr lang="en-GB" dirty="0" smtClean="0"/>
              <a:t>Each </a:t>
            </a:r>
            <a:r>
              <a:rPr lang="en-GB" dirty="0"/>
              <a:t>time the procedure does call itself (directly or indirectly), it must be </a:t>
            </a:r>
            <a:r>
              <a:rPr lang="en-GB" dirty="0" smtClean="0"/>
              <a:t>closer </a:t>
            </a:r>
            <a:r>
              <a:rPr lang="en-GB" dirty="0"/>
              <a:t>to the base criteria. </a:t>
            </a:r>
            <a:endParaRPr lang="en-GB" dirty="0" smtClean="0"/>
          </a:p>
          <a:p>
            <a:r>
              <a:rPr lang="en-GB" dirty="0"/>
              <a:t>A recursive procedure with these two properties is said to be well-defined.</a:t>
            </a:r>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27</a:t>
            </a:fld>
            <a:endParaRPr lang="en-GB"/>
          </a:p>
        </p:txBody>
      </p:sp>
    </p:spTree>
    <p:extLst>
      <p:ext uri="{BB962C8B-B14F-4D97-AF65-F5344CB8AC3E}">
        <p14:creationId xmlns:p14="http://schemas.microsoft.com/office/powerpoint/2010/main" val="2614988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RECURSION</a:t>
            </a:r>
            <a:endParaRPr lang="en-GB" dirty="0"/>
          </a:p>
        </p:txBody>
      </p:sp>
      <p:sp>
        <p:nvSpPr>
          <p:cNvPr id="3" name="Content Placeholder 2"/>
          <p:cNvSpPr>
            <a:spLocks noGrp="1"/>
          </p:cNvSpPr>
          <p:nvPr>
            <p:ph idx="1"/>
          </p:nvPr>
        </p:nvSpPr>
        <p:spPr/>
        <p:txBody>
          <a:bodyPr>
            <a:normAutofit/>
          </a:bodyPr>
          <a:lstStyle/>
          <a:p>
            <a:r>
              <a:rPr lang="en-GB" dirty="0"/>
              <a:t>Similarly, a function is said to be recursively defined if the </a:t>
            </a:r>
            <a:r>
              <a:rPr lang="en-GB" dirty="0" smtClean="0"/>
              <a:t>function definition </a:t>
            </a:r>
            <a:r>
              <a:rPr lang="en-GB" dirty="0"/>
              <a:t>refers to itself. Again, in order for the definition not to be </a:t>
            </a:r>
            <a:r>
              <a:rPr lang="en-GB" dirty="0" smtClean="0"/>
              <a:t>circular, it </a:t>
            </a:r>
            <a:r>
              <a:rPr lang="en-GB" dirty="0"/>
              <a:t>must have the following two properties:</a:t>
            </a:r>
          </a:p>
          <a:p>
            <a:pPr lvl="1"/>
            <a:r>
              <a:rPr lang="en-GB" dirty="0" smtClean="0"/>
              <a:t>There </a:t>
            </a:r>
            <a:r>
              <a:rPr lang="en-GB" dirty="0"/>
              <a:t>must be certain arguments, called base values, for which </a:t>
            </a:r>
            <a:r>
              <a:rPr lang="en-GB" dirty="0" smtClean="0"/>
              <a:t>the function </a:t>
            </a:r>
            <a:r>
              <a:rPr lang="en-GB" dirty="0"/>
              <a:t>does not refer to itself.</a:t>
            </a:r>
          </a:p>
          <a:p>
            <a:pPr lvl="1"/>
            <a:r>
              <a:rPr lang="en-GB" dirty="0" smtClean="0"/>
              <a:t>Each </a:t>
            </a:r>
            <a:r>
              <a:rPr lang="en-GB" dirty="0"/>
              <a:t>time the function does refer to itself, the argument of the </a:t>
            </a:r>
            <a:r>
              <a:rPr lang="en-GB" dirty="0" smtClean="0"/>
              <a:t>function must </a:t>
            </a:r>
            <a:r>
              <a:rPr lang="en-GB" dirty="0"/>
              <a:t>be closer to a base value</a:t>
            </a:r>
          </a:p>
          <a:p>
            <a:r>
              <a:rPr lang="en-GB" dirty="0"/>
              <a:t>A recursive function with these two properties is also said to be </a:t>
            </a:r>
            <a:r>
              <a:rPr lang="en-GB" dirty="0" smtClean="0"/>
              <a:t>well defined</a:t>
            </a:r>
            <a:r>
              <a:rPr lang="en-GB" dirty="0"/>
              <a:t>.</a:t>
            </a:r>
          </a:p>
          <a:p>
            <a:endParaRPr lang="en-GB" dirty="0"/>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28</a:t>
            </a:fld>
            <a:endParaRPr lang="en-GB"/>
          </a:p>
        </p:txBody>
      </p:sp>
    </p:spTree>
    <p:extLst>
      <p:ext uri="{BB962C8B-B14F-4D97-AF65-F5344CB8AC3E}">
        <p14:creationId xmlns:p14="http://schemas.microsoft.com/office/powerpoint/2010/main" val="783305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Factorial Function</a:t>
            </a:r>
          </a:p>
        </p:txBody>
      </p:sp>
      <p:pic>
        <p:nvPicPr>
          <p:cNvPr id="7" name="Content Placeholder 6"/>
          <p:cNvPicPr>
            <a:picLocks noGrp="1" noChangeAspect="1"/>
          </p:cNvPicPr>
          <p:nvPr>
            <p:ph idx="1"/>
          </p:nvPr>
        </p:nvPicPr>
        <p:blipFill>
          <a:blip r:embed="rId2"/>
          <a:stretch>
            <a:fillRect/>
          </a:stretch>
        </p:blipFill>
        <p:spPr>
          <a:xfrm>
            <a:off x="838200" y="1690688"/>
            <a:ext cx="10515600" cy="4477843"/>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29</a:t>
            </a:fld>
            <a:endParaRPr lang="en-GB"/>
          </a:p>
        </p:txBody>
      </p:sp>
    </p:spTree>
    <p:extLst>
      <p:ext uri="{BB962C8B-B14F-4D97-AF65-F5344CB8AC3E}">
        <p14:creationId xmlns:p14="http://schemas.microsoft.com/office/powerpoint/2010/main" val="4177926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Discuss Topics</a:t>
            </a:r>
            <a:endParaRPr lang="en-GB" b="1" dirty="0"/>
          </a:p>
        </p:txBody>
      </p:sp>
      <p:sp>
        <p:nvSpPr>
          <p:cNvPr id="3" name="Content Placeholder 2"/>
          <p:cNvSpPr>
            <a:spLocks noGrp="1"/>
          </p:cNvSpPr>
          <p:nvPr>
            <p:ph idx="1"/>
          </p:nvPr>
        </p:nvSpPr>
        <p:spPr/>
        <p:txBody>
          <a:bodyPr/>
          <a:lstStyle/>
          <a:p>
            <a:r>
              <a:rPr lang="en-GB" dirty="0" smtClean="0"/>
              <a:t>Stacks</a:t>
            </a:r>
          </a:p>
          <a:p>
            <a:r>
              <a:rPr lang="en-GB" dirty="0" smtClean="0"/>
              <a:t>Queues</a:t>
            </a:r>
          </a:p>
          <a:p>
            <a:r>
              <a:rPr lang="en-GB" dirty="0" smtClean="0"/>
              <a:t>Recursion</a:t>
            </a:r>
            <a:endParaRPr lang="en-GB" dirty="0"/>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a:t>
            </a:fld>
            <a:endParaRPr lang="en-GB"/>
          </a:p>
        </p:txBody>
      </p:sp>
    </p:spTree>
    <p:extLst>
      <p:ext uri="{BB962C8B-B14F-4D97-AF65-F5344CB8AC3E}">
        <p14:creationId xmlns:p14="http://schemas.microsoft.com/office/powerpoint/2010/main" val="76739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30</a:t>
            </a:fld>
            <a:endParaRPr lang="en-GB"/>
          </a:p>
        </p:txBody>
      </p:sp>
      <p:pic>
        <p:nvPicPr>
          <p:cNvPr id="7" name="Picture 6"/>
          <p:cNvPicPr>
            <a:picLocks noChangeAspect="1"/>
          </p:cNvPicPr>
          <p:nvPr/>
        </p:nvPicPr>
        <p:blipFill>
          <a:blip r:embed="rId2"/>
          <a:stretch>
            <a:fillRect/>
          </a:stretch>
        </p:blipFill>
        <p:spPr>
          <a:xfrm>
            <a:off x="838200" y="365125"/>
            <a:ext cx="7497627" cy="898068"/>
          </a:xfrm>
          <a:prstGeom prst="rect">
            <a:avLst/>
          </a:prstGeom>
        </p:spPr>
      </p:pic>
      <p:pic>
        <p:nvPicPr>
          <p:cNvPr id="8" name="Picture 7"/>
          <p:cNvPicPr>
            <a:picLocks noChangeAspect="1"/>
          </p:cNvPicPr>
          <p:nvPr/>
        </p:nvPicPr>
        <p:blipFill>
          <a:blip r:embed="rId3"/>
          <a:stretch>
            <a:fillRect/>
          </a:stretch>
        </p:blipFill>
        <p:spPr>
          <a:xfrm>
            <a:off x="838199" y="1263193"/>
            <a:ext cx="7497627" cy="4747406"/>
          </a:xfrm>
          <a:prstGeom prst="rect">
            <a:avLst/>
          </a:prstGeom>
        </p:spPr>
      </p:pic>
    </p:spTree>
    <p:extLst>
      <p:ext uri="{BB962C8B-B14F-4D97-AF65-F5344CB8AC3E}">
        <p14:creationId xmlns:p14="http://schemas.microsoft.com/office/powerpoint/2010/main" val="2118586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Fibonacci Sequence</a:t>
            </a:r>
          </a:p>
        </p:txBody>
      </p:sp>
      <p:pic>
        <p:nvPicPr>
          <p:cNvPr id="7" name="Content Placeholder 6"/>
          <p:cNvPicPr>
            <a:picLocks noGrp="1" noChangeAspect="1"/>
          </p:cNvPicPr>
          <p:nvPr>
            <p:ph idx="1"/>
          </p:nvPr>
        </p:nvPicPr>
        <p:blipFill>
          <a:blip r:embed="rId2"/>
          <a:stretch>
            <a:fillRect/>
          </a:stretch>
        </p:blipFill>
        <p:spPr>
          <a:xfrm>
            <a:off x="838200" y="1498406"/>
            <a:ext cx="10515600" cy="4683236"/>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31</a:t>
            </a:fld>
            <a:endParaRPr lang="en-GB"/>
          </a:p>
        </p:txBody>
      </p:sp>
    </p:spTree>
    <p:extLst>
      <p:ext uri="{BB962C8B-B14F-4D97-AF65-F5344CB8AC3E}">
        <p14:creationId xmlns:p14="http://schemas.microsoft.com/office/powerpoint/2010/main" val="2803987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Fibonacci Sequence</a:t>
            </a:r>
            <a:endParaRPr lang="en-GB" dirty="0"/>
          </a:p>
        </p:txBody>
      </p:sp>
      <p:pic>
        <p:nvPicPr>
          <p:cNvPr id="7" name="Content Placeholder 6"/>
          <p:cNvPicPr>
            <a:picLocks noGrp="1" noChangeAspect="1"/>
          </p:cNvPicPr>
          <p:nvPr>
            <p:ph idx="1"/>
          </p:nvPr>
        </p:nvPicPr>
        <p:blipFill>
          <a:blip r:embed="rId2"/>
          <a:stretch>
            <a:fillRect/>
          </a:stretch>
        </p:blipFill>
        <p:spPr>
          <a:xfrm>
            <a:off x="838200" y="1690688"/>
            <a:ext cx="10705592" cy="3767432"/>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32</a:t>
            </a:fld>
            <a:endParaRPr lang="en-GB"/>
          </a:p>
        </p:txBody>
      </p:sp>
    </p:spTree>
    <p:extLst>
      <p:ext uri="{BB962C8B-B14F-4D97-AF65-F5344CB8AC3E}">
        <p14:creationId xmlns:p14="http://schemas.microsoft.com/office/powerpoint/2010/main" val="3183320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Divide-and-Conquer Algorithms</a:t>
            </a:r>
          </a:p>
        </p:txBody>
      </p:sp>
      <p:pic>
        <p:nvPicPr>
          <p:cNvPr id="7" name="Content Placeholder 6"/>
          <p:cNvPicPr>
            <a:picLocks noGrp="1" noChangeAspect="1"/>
          </p:cNvPicPr>
          <p:nvPr>
            <p:ph idx="1"/>
          </p:nvPr>
        </p:nvPicPr>
        <p:blipFill>
          <a:blip r:embed="rId2"/>
          <a:stretch>
            <a:fillRect/>
          </a:stretch>
        </p:blipFill>
        <p:spPr>
          <a:xfrm>
            <a:off x="838200" y="1587229"/>
            <a:ext cx="10515600" cy="4518965"/>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33</a:t>
            </a:fld>
            <a:endParaRPr lang="en-GB"/>
          </a:p>
        </p:txBody>
      </p:sp>
    </p:spTree>
    <p:extLst>
      <p:ext uri="{BB962C8B-B14F-4D97-AF65-F5344CB8AC3E}">
        <p14:creationId xmlns:p14="http://schemas.microsoft.com/office/powerpoint/2010/main" val="371405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TOWERS OF HANOI</a:t>
            </a:r>
          </a:p>
        </p:txBody>
      </p:sp>
      <p:pic>
        <p:nvPicPr>
          <p:cNvPr id="7" name="Content Placeholder 6"/>
          <p:cNvPicPr>
            <a:picLocks noGrp="1" noChangeAspect="1"/>
          </p:cNvPicPr>
          <p:nvPr>
            <p:ph idx="1"/>
          </p:nvPr>
        </p:nvPicPr>
        <p:blipFill>
          <a:blip r:embed="rId2"/>
          <a:stretch>
            <a:fillRect/>
          </a:stretch>
        </p:blipFill>
        <p:spPr>
          <a:xfrm>
            <a:off x="838199" y="1448213"/>
            <a:ext cx="10515601" cy="4938805"/>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34</a:t>
            </a:fld>
            <a:endParaRPr lang="en-GB"/>
          </a:p>
        </p:txBody>
      </p:sp>
    </p:spTree>
    <p:extLst>
      <p:ext uri="{BB962C8B-B14F-4D97-AF65-F5344CB8AC3E}">
        <p14:creationId xmlns:p14="http://schemas.microsoft.com/office/powerpoint/2010/main" val="3907685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TOWERS OF HANOI</a:t>
            </a:r>
            <a:endParaRPr lang="en-GB" dirty="0"/>
          </a:p>
        </p:txBody>
      </p:sp>
      <p:pic>
        <p:nvPicPr>
          <p:cNvPr id="7" name="Content Placeholder 6"/>
          <p:cNvPicPr>
            <a:picLocks noGrp="1" noChangeAspect="1"/>
          </p:cNvPicPr>
          <p:nvPr>
            <p:ph idx="1"/>
          </p:nvPr>
        </p:nvPicPr>
        <p:blipFill>
          <a:blip r:embed="rId2"/>
          <a:stretch>
            <a:fillRect/>
          </a:stretch>
        </p:blipFill>
        <p:spPr>
          <a:xfrm>
            <a:off x="970174" y="2525777"/>
            <a:ext cx="8402315" cy="3830574"/>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35</a:t>
            </a:fld>
            <a:endParaRPr lang="en-GB"/>
          </a:p>
        </p:txBody>
      </p:sp>
      <p:pic>
        <p:nvPicPr>
          <p:cNvPr id="8" name="Picture 7"/>
          <p:cNvPicPr>
            <a:picLocks noChangeAspect="1"/>
          </p:cNvPicPr>
          <p:nvPr/>
        </p:nvPicPr>
        <p:blipFill>
          <a:blip r:embed="rId3"/>
          <a:stretch>
            <a:fillRect/>
          </a:stretch>
        </p:blipFill>
        <p:spPr>
          <a:xfrm>
            <a:off x="5160959" y="54648"/>
            <a:ext cx="7031041" cy="2160651"/>
          </a:xfrm>
          <a:prstGeom prst="rect">
            <a:avLst/>
          </a:prstGeom>
        </p:spPr>
      </p:pic>
    </p:spTree>
    <p:extLst>
      <p:ext uri="{BB962C8B-B14F-4D97-AF65-F5344CB8AC3E}">
        <p14:creationId xmlns:p14="http://schemas.microsoft.com/office/powerpoint/2010/main" val="1263764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838200" y="1575525"/>
            <a:ext cx="8221364" cy="516669"/>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36</a:t>
            </a:fld>
            <a:endParaRPr lang="en-GB"/>
          </a:p>
        </p:txBody>
      </p:sp>
      <p:pic>
        <p:nvPicPr>
          <p:cNvPr id="8" name="Picture 7"/>
          <p:cNvPicPr>
            <a:picLocks noChangeAspect="1"/>
          </p:cNvPicPr>
          <p:nvPr/>
        </p:nvPicPr>
        <p:blipFill>
          <a:blip r:embed="rId3"/>
          <a:stretch>
            <a:fillRect/>
          </a:stretch>
        </p:blipFill>
        <p:spPr>
          <a:xfrm>
            <a:off x="838200" y="2101621"/>
            <a:ext cx="8221364" cy="2130122"/>
          </a:xfrm>
          <a:prstGeom prst="rect">
            <a:avLst/>
          </a:prstGeom>
        </p:spPr>
      </p:pic>
      <p:pic>
        <p:nvPicPr>
          <p:cNvPr id="9" name="Picture 8"/>
          <p:cNvPicPr>
            <a:picLocks noChangeAspect="1"/>
          </p:cNvPicPr>
          <p:nvPr/>
        </p:nvPicPr>
        <p:blipFill>
          <a:blip r:embed="rId4"/>
          <a:stretch>
            <a:fillRect/>
          </a:stretch>
        </p:blipFill>
        <p:spPr>
          <a:xfrm>
            <a:off x="838200" y="4222316"/>
            <a:ext cx="8221364" cy="793290"/>
          </a:xfrm>
          <a:prstGeom prst="rect">
            <a:avLst/>
          </a:prstGeom>
        </p:spPr>
      </p:pic>
      <p:pic>
        <p:nvPicPr>
          <p:cNvPr id="10" name="Picture 9"/>
          <p:cNvPicPr>
            <a:picLocks noChangeAspect="1"/>
          </p:cNvPicPr>
          <p:nvPr/>
        </p:nvPicPr>
        <p:blipFill>
          <a:blip r:embed="rId5"/>
          <a:stretch>
            <a:fillRect/>
          </a:stretch>
        </p:blipFill>
        <p:spPr>
          <a:xfrm>
            <a:off x="838200" y="5015060"/>
            <a:ext cx="8221364" cy="1350717"/>
          </a:xfrm>
          <a:prstGeom prst="rect">
            <a:avLst/>
          </a:prstGeom>
        </p:spPr>
      </p:pic>
      <p:sp>
        <p:nvSpPr>
          <p:cNvPr id="12" name="Title 1"/>
          <p:cNvSpPr>
            <a:spLocks noGrp="1"/>
          </p:cNvSpPr>
          <p:nvPr>
            <p:ph type="title"/>
          </p:nvPr>
        </p:nvSpPr>
        <p:spPr>
          <a:xfrm>
            <a:off x="838200" y="365125"/>
            <a:ext cx="10515600" cy="1325563"/>
          </a:xfrm>
        </p:spPr>
        <p:txBody>
          <a:bodyPr/>
          <a:lstStyle/>
          <a:p>
            <a:r>
              <a:rPr lang="en-GB" b="1" dirty="0"/>
              <a:t>TOWERS OF </a:t>
            </a:r>
            <a:r>
              <a:rPr lang="en-GB" b="1" dirty="0" smtClean="0"/>
              <a:t>HANOI (Algorithm)</a:t>
            </a:r>
            <a:endParaRPr lang="en-GB" dirty="0"/>
          </a:p>
        </p:txBody>
      </p:sp>
    </p:spTree>
    <p:extLst>
      <p:ext uri="{BB962C8B-B14F-4D97-AF65-F5344CB8AC3E}">
        <p14:creationId xmlns:p14="http://schemas.microsoft.com/office/powerpoint/2010/main" val="473625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a:srcRect t="2043"/>
          <a:stretch/>
        </p:blipFill>
        <p:spPr>
          <a:xfrm>
            <a:off x="838199" y="593889"/>
            <a:ext cx="10515601" cy="5735216"/>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37</a:t>
            </a:fld>
            <a:endParaRPr lang="en-GB"/>
          </a:p>
        </p:txBody>
      </p:sp>
    </p:spTree>
    <p:extLst>
      <p:ext uri="{BB962C8B-B14F-4D97-AF65-F5344CB8AC3E}">
        <p14:creationId xmlns:p14="http://schemas.microsoft.com/office/powerpoint/2010/main" val="3902296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31700"/>
          </a:xfrm>
        </p:spPr>
        <p:txBody>
          <a:bodyPr>
            <a:normAutofit/>
          </a:bodyPr>
          <a:lstStyle/>
          <a:p>
            <a:pPr algn="r"/>
            <a:r>
              <a:rPr lang="en-GB" dirty="0"/>
              <a:t>Towers of </a:t>
            </a:r>
            <a:r>
              <a:rPr lang="en-GB" dirty="0" smtClean="0"/>
              <a:t>Hanoi: </a:t>
            </a:r>
            <a:br>
              <a:rPr lang="en-GB" dirty="0" smtClean="0"/>
            </a:br>
            <a:r>
              <a:rPr lang="en-GB" dirty="0" smtClean="0"/>
              <a:t>Revisited</a:t>
            </a:r>
            <a:endParaRPr lang="en-GB" dirty="0"/>
          </a:p>
        </p:txBody>
      </p:sp>
      <p:pic>
        <p:nvPicPr>
          <p:cNvPr id="7" name="Content Placeholder 6"/>
          <p:cNvPicPr>
            <a:picLocks noGrp="1" noChangeAspect="1"/>
          </p:cNvPicPr>
          <p:nvPr>
            <p:ph idx="1"/>
          </p:nvPr>
        </p:nvPicPr>
        <p:blipFill>
          <a:blip r:embed="rId2"/>
          <a:stretch>
            <a:fillRect/>
          </a:stretch>
        </p:blipFill>
        <p:spPr>
          <a:xfrm>
            <a:off x="0" y="0"/>
            <a:ext cx="5962512" cy="6858000"/>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38</a:t>
            </a:fld>
            <a:endParaRPr lang="en-GB"/>
          </a:p>
        </p:txBody>
      </p:sp>
      <p:pic>
        <p:nvPicPr>
          <p:cNvPr id="8" name="Picture 7"/>
          <p:cNvPicPr>
            <a:picLocks noChangeAspect="1"/>
          </p:cNvPicPr>
          <p:nvPr/>
        </p:nvPicPr>
        <p:blipFill>
          <a:blip r:embed="rId3"/>
          <a:stretch>
            <a:fillRect/>
          </a:stretch>
        </p:blipFill>
        <p:spPr>
          <a:xfrm>
            <a:off x="5962512" y="2597221"/>
            <a:ext cx="6229488" cy="4260779"/>
          </a:xfrm>
          <a:prstGeom prst="rect">
            <a:avLst/>
          </a:prstGeom>
        </p:spPr>
      </p:pic>
    </p:spTree>
    <p:extLst>
      <p:ext uri="{BB962C8B-B14F-4D97-AF65-F5344CB8AC3E}">
        <p14:creationId xmlns:p14="http://schemas.microsoft.com/office/powerpoint/2010/main" val="4042816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QUEUES</a:t>
            </a:r>
          </a:p>
        </p:txBody>
      </p:sp>
      <p:sp>
        <p:nvSpPr>
          <p:cNvPr id="3" name="Content Placeholder 2"/>
          <p:cNvSpPr>
            <a:spLocks noGrp="1"/>
          </p:cNvSpPr>
          <p:nvPr>
            <p:ph idx="1"/>
          </p:nvPr>
        </p:nvSpPr>
        <p:spPr/>
        <p:txBody>
          <a:bodyPr>
            <a:normAutofit/>
          </a:bodyPr>
          <a:lstStyle/>
          <a:p>
            <a:r>
              <a:rPr lang="en-GB" dirty="0"/>
              <a:t>A queue is a linear list of elements in which deletions can take place only </a:t>
            </a:r>
            <a:r>
              <a:rPr lang="en-GB" dirty="0" smtClean="0"/>
              <a:t>at one </a:t>
            </a:r>
            <a:r>
              <a:rPr lang="en-GB" dirty="0"/>
              <a:t>end, called the front, and insertions can take place only at the other end</a:t>
            </a:r>
            <a:r>
              <a:rPr lang="en-GB" dirty="0" smtClean="0"/>
              <a:t>, called </a:t>
            </a:r>
            <a:r>
              <a:rPr lang="en-GB" dirty="0"/>
              <a:t>the rear. The terms “front” and “rear” are used in describing a </a:t>
            </a:r>
            <a:r>
              <a:rPr lang="en-GB" dirty="0" smtClean="0"/>
              <a:t>linear list </a:t>
            </a:r>
            <a:r>
              <a:rPr lang="en-GB" dirty="0"/>
              <a:t>only when it is implemented as a queue.</a:t>
            </a:r>
          </a:p>
          <a:p>
            <a:r>
              <a:rPr lang="en-GB" dirty="0"/>
              <a:t>Queues are also called first-in first-out (FIFO) lists, since the first </a:t>
            </a:r>
            <a:r>
              <a:rPr lang="en-GB" dirty="0" smtClean="0"/>
              <a:t>element in a queue will be the first element out of the queue. In other words, the order </a:t>
            </a:r>
            <a:r>
              <a:rPr lang="en-GB" dirty="0"/>
              <a:t>in which elements enter a queue is the order in which they leave. </a:t>
            </a:r>
            <a:r>
              <a:rPr lang="en-GB" dirty="0" smtClean="0"/>
              <a:t>This contrasts </a:t>
            </a:r>
            <a:r>
              <a:rPr lang="en-GB" dirty="0"/>
              <a:t>with stacks, which are last-in first-out (LIFO) lists.</a:t>
            </a:r>
          </a:p>
          <a:p>
            <a:endParaRPr lang="en-GB" dirty="0"/>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39</a:t>
            </a:fld>
            <a:endParaRPr lang="en-GB"/>
          </a:p>
        </p:txBody>
      </p:sp>
    </p:spTree>
    <p:extLst>
      <p:ext uri="{BB962C8B-B14F-4D97-AF65-F5344CB8AC3E}">
        <p14:creationId xmlns:p14="http://schemas.microsoft.com/office/powerpoint/2010/main" val="3638060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Stacks, Queues, Recursion</a:t>
            </a:r>
          </a:p>
        </p:txBody>
      </p:sp>
      <p:pic>
        <p:nvPicPr>
          <p:cNvPr id="7" name="Content Placeholder 6"/>
          <p:cNvPicPr>
            <a:picLocks noGrp="1" noChangeAspect="1"/>
          </p:cNvPicPr>
          <p:nvPr>
            <p:ph idx="1"/>
          </p:nvPr>
        </p:nvPicPr>
        <p:blipFill>
          <a:blip r:embed="rId2"/>
          <a:stretch>
            <a:fillRect/>
          </a:stretch>
        </p:blipFill>
        <p:spPr>
          <a:xfrm>
            <a:off x="838200" y="1587033"/>
            <a:ext cx="10515600" cy="4512802"/>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a:t>
            </a:fld>
            <a:endParaRPr lang="en-GB"/>
          </a:p>
        </p:txBody>
      </p:sp>
    </p:spTree>
    <p:extLst>
      <p:ext uri="{BB962C8B-B14F-4D97-AF65-F5344CB8AC3E}">
        <p14:creationId xmlns:p14="http://schemas.microsoft.com/office/powerpoint/2010/main" val="3384709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Representation </a:t>
            </a:r>
            <a:r>
              <a:rPr lang="en-GB" b="1" dirty="0" smtClean="0"/>
              <a:t/>
            </a:r>
            <a:br>
              <a:rPr lang="en-GB" b="1" dirty="0" smtClean="0"/>
            </a:br>
            <a:r>
              <a:rPr lang="en-GB" b="1" dirty="0" smtClean="0"/>
              <a:t>of </a:t>
            </a:r>
            <a:r>
              <a:rPr lang="en-GB" b="1" dirty="0"/>
              <a:t>Queues </a:t>
            </a:r>
          </a:p>
        </p:txBody>
      </p:sp>
      <p:pic>
        <p:nvPicPr>
          <p:cNvPr id="7" name="Content Placeholder 6"/>
          <p:cNvPicPr>
            <a:picLocks noGrp="1" noChangeAspect="1"/>
          </p:cNvPicPr>
          <p:nvPr>
            <p:ph idx="1"/>
          </p:nvPr>
        </p:nvPicPr>
        <p:blipFill>
          <a:blip r:embed="rId2"/>
          <a:stretch>
            <a:fillRect/>
          </a:stretch>
        </p:blipFill>
        <p:spPr>
          <a:xfrm>
            <a:off x="4675695" y="0"/>
            <a:ext cx="7516305" cy="6371069"/>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40</a:t>
            </a:fld>
            <a:endParaRPr lang="en-GB"/>
          </a:p>
        </p:txBody>
      </p:sp>
    </p:spTree>
    <p:extLst>
      <p:ext uri="{BB962C8B-B14F-4D97-AF65-F5344CB8AC3E}">
        <p14:creationId xmlns:p14="http://schemas.microsoft.com/office/powerpoint/2010/main" val="1535893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Queue Insert</a:t>
            </a:r>
            <a:endParaRPr lang="en-GB" b="1" dirty="0"/>
          </a:p>
        </p:txBody>
      </p:sp>
      <p:pic>
        <p:nvPicPr>
          <p:cNvPr id="7" name="Content Placeholder 6"/>
          <p:cNvPicPr>
            <a:picLocks noGrp="1" noChangeAspect="1"/>
          </p:cNvPicPr>
          <p:nvPr>
            <p:ph idx="1"/>
          </p:nvPr>
        </p:nvPicPr>
        <p:blipFill>
          <a:blip r:embed="rId2"/>
          <a:stretch>
            <a:fillRect/>
          </a:stretch>
        </p:blipFill>
        <p:spPr>
          <a:xfrm>
            <a:off x="4038600" y="365125"/>
            <a:ext cx="7649458" cy="5824691"/>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41</a:t>
            </a:fld>
            <a:endParaRPr lang="en-GB"/>
          </a:p>
        </p:txBody>
      </p:sp>
    </p:spTree>
    <p:extLst>
      <p:ext uri="{BB962C8B-B14F-4D97-AF65-F5344CB8AC3E}">
        <p14:creationId xmlns:p14="http://schemas.microsoft.com/office/powerpoint/2010/main" val="2674507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Queue Delete</a:t>
            </a:r>
            <a:endParaRPr lang="en-GB" b="1" dirty="0"/>
          </a:p>
        </p:txBody>
      </p:sp>
      <p:pic>
        <p:nvPicPr>
          <p:cNvPr id="7" name="Content Placeholder 6"/>
          <p:cNvPicPr>
            <a:picLocks noGrp="1" noChangeAspect="1"/>
          </p:cNvPicPr>
          <p:nvPr>
            <p:ph idx="1"/>
          </p:nvPr>
        </p:nvPicPr>
        <p:blipFill>
          <a:blip r:embed="rId2"/>
          <a:stretch>
            <a:fillRect/>
          </a:stretch>
        </p:blipFill>
        <p:spPr>
          <a:xfrm>
            <a:off x="4128940" y="332622"/>
            <a:ext cx="8065044" cy="2413261"/>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42</a:t>
            </a:fld>
            <a:endParaRPr lang="en-GB"/>
          </a:p>
        </p:txBody>
      </p:sp>
      <p:pic>
        <p:nvPicPr>
          <p:cNvPr id="8" name="Picture 7"/>
          <p:cNvPicPr>
            <a:picLocks noChangeAspect="1"/>
          </p:cNvPicPr>
          <p:nvPr/>
        </p:nvPicPr>
        <p:blipFill rotWithShape="1">
          <a:blip r:embed="rId3"/>
          <a:srcRect l="1068" t="2527"/>
          <a:stretch/>
        </p:blipFill>
        <p:spPr>
          <a:xfrm>
            <a:off x="4128940" y="2745883"/>
            <a:ext cx="8063060" cy="3610467"/>
          </a:xfrm>
          <a:prstGeom prst="rect">
            <a:avLst/>
          </a:prstGeom>
        </p:spPr>
      </p:pic>
    </p:spTree>
    <p:extLst>
      <p:ext uri="{BB962C8B-B14F-4D97-AF65-F5344CB8AC3E}">
        <p14:creationId xmlns:p14="http://schemas.microsoft.com/office/powerpoint/2010/main" val="1517433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LINKED REPRESENTATION OF QUEUES</a:t>
            </a:r>
          </a:p>
        </p:txBody>
      </p:sp>
      <p:pic>
        <p:nvPicPr>
          <p:cNvPr id="7" name="Content Placeholder 6"/>
          <p:cNvPicPr>
            <a:picLocks noGrp="1" noChangeAspect="1"/>
          </p:cNvPicPr>
          <p:nvPr>
            <p:ph idx="1"/>
          </p:nvPr>
        </p:nvPicPr>
        <p:blipFill>
          <a:blip r:embed="rId2"/>
          <a:stretch>
            <a:fillRect/>
          </a:stretch>
        </p:blipFill>
        <p:spPr>
          <a:xfrm>
            <a:off x="838200" y="1429815"/>
            <a:ext cx="7086471" cy="1467291"/>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43</a:t>
            </a:fld>
            <a:endParaRPr lang="en-GB"/>
          </a:p>
        </p:txBody>
      </p:sp>
      <p:pic>
        <p:nvPicPr>
          <p:cNvPr id="8" name="Picture 7"/>
          <p:cNvPicPr>
            <a:picLocks noChangeAspect="1"/>
          </p:cNvPicPr>
          <p:nvPr/>
        </p:nvPicPr>
        <p:blipFill>
          <a:blip r:embed="rId3"/>
          <a:stretch>
            <a:fillRect/>
          </a:stretch>
        </p:blipFill>
        <p:spPr>
          <a:xfrm>
            <a:off x="838200" y="2897106"/>
            <a:ext cx="5986806" cy="3265530"/>
          </a:xfrm>
          <a:prstGeom prst="rect">
            <a:avLst/>
          </a:prstGeom>
        </p:spPr>
      </p:pic>
    </p:spTree>
    <p:extLst>
      <p:ext uri="{BB962C8B-B14F-4D97-AF65-F5344CB8AC3E}">
        <p14:creationId xmlns:p14="http://schemas.microsoft.com/office/powerpoint/2010/main" val="3937673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7" name="Content Placeholder 6"/>
          <p:cNvPicPr>
            <a:picLocks noGrp="1" noChangeAspect="1"/>
          </p:cNvPicPr>
          <p:nvPr>
            <p:ph idx="1"/>
          </p:nvPr>
        </p:nvPicPr>
        <p:blipFill>
          <a:blip r:embed="rId2"/>
          <a:stretch>
            <a:fillRect/>
          </a:stretch>
        </p:blipFill>
        <p:spPr>
          <a:xfrm>
            <a:off x="838200" y="448248"/>
            <a:ext cx="8033190" cy="2738293"/>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44</a:t>
            </a:fld>
            <a:endParaRPr lang="en-GB"/>
          </a:p>
        </p:txBody>
      </p:sp>
      <p:pic>
        <p:nvPicPr>
          <p:cNvPr id="8" name="Picture 7"/>
          <p:cNvPicPr>
            <a:picLocks noChangeAspect="1"/>
          </p:cNvPicPr>
          <p:nvPr/>
        </p:nvPicPr>
        <p:blipFill>
          <a:blip r:embed="rId3"/>
          <a:stretch>
            <a:fillRect/>
          </a:stretch>
        </p:blipFill>
        <p:spPr>
          <a:xfrm>
            <a:off x="838200" y="3149597"/>
            <a:ext cx="8033190" cy="2920039"/>
          </a:xfrm>
          <a:prstGeom prst="rect">
            <a:avLst/>
          </a:prstGeom>
        </p:spPr>
      </p:pic>
    </p:spTree>
    <p:extLst>
      <p:ext uri="{BB962C8B-B14F-4D97-AF65-F5344CB8AC3E}">
        <p14:creationId xmlns:p14="http://schemas.microsoft.com/office/powerpoint/2010/main" val="1346825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a:t>LINKQ_DELETE (INFO, LINK, FRONT, REAR, AVAIL, ITEM</a:t>
            </a:r>
            <a:r>
              <a:rPr lang="en-GB" sz="3600" b="1" dirty="0" smtClean="0"/>
              <a:t>)</a:t>
            </a:r>
            <a:endParaRPr lang="en-GB" b="1" dirty="0"/>
          </a:p>
        </p:txBody>
      </p:sp>
      <p:sp>
        <p:nvSpPr>
          <p:cNvPr id="3" name="Content Placeholder 2"/>
          <p:cNvSpPr>
            <a:spLocks noGrp="1"/>
          </p:cNvSpPr>
          <p:nvPr>
            <p:ph idx="1"/>
          </p:nvPr>
        </p:nvSpPr>
        <p:spPr/>
        <p:txBody>
          <a:bodyPr>
            <a:normAutofit fontScale="85000" lnSpcReduction="10000"/>
          </a:bodyPr>
          <a:lstStyle/>
          <a:p>
            <a:r>
              <a:rPr lang="en-GB" b="1" dirty="0"/>
              <a:t>Procedure 6.16: LINKQ_DELETE (INFO, LINK, FRONT, REAR</a:t>
            </a:r>
            <a:r>
              <a:rPr lang="en-GB" b="1" dirty="0" smtClean="0"/>
              <a:t>, AVAIL</a:t>
            </a:r>
            <a:r>
              <a:rPr lang="en-GB" b="1" dirty="0"/>
              <a:t>, ITEM)</a:t>
            </a:r>
          </a:p>
          <a:p>
            <a:pPr marL="0" indent="0">
              <a:buNone/>
            </a:pPr>
            <a:r>
              <a:rPr lang="en-GB" dirty="0" smtClean="0"/>
              <a:t>This </a:t>
            </a:r>
            <a:r>
              <a:rPr lang="en-GB" dirty="0"/>
              <a:t>procedure deletes the front element of the </a:t>
            </a:r>
            <a:r>
              <a:rPr lang="en-GB" dirty="0" smtClean="0"/>
              <a:t>linked queue </a:t>
            </a:r>
            <a:r>
              <a:rPr lang="en-GB" dirty="0"/>
              <a:t>and stores it in ITEM</a:t>
            </a:r>
          </a:p>
          <a:p>
            <a:pPr marL="0" indent="0">
              <a:buNone/>
            </a:pPr>
            <a:r>
              <a:rPr lang="en-GB" dirty="0"/>
              <a:t>1. [Linked queue empty?] if (FRONT = NULL) </a:t>
            </a:r>
            <a:r>
              <a:rPr lang="en-GB" dirty="0" smtClean="0"/>
              <a:t>then Write</a:t>
            </a:r>
            <a:r>
              <a:rPr lang="en-GB" dirty="0"/>
              <a:t>: UNDERFLOW and Exit</a:t>
            </a:r>
          </a:p>
          <a:p>
            <a:pPr marL="0" indent="0">
              <a:buNone/>
            </a:pPr>
            <a:r>
              <a:rPr lang="en-GB" dirty="0"/>
              <a:t>2. Set TEMP = FRONT [If linked queue is nonempty</a:t>
            </a:r>
            <a:r>
              <a:rPr lang="en-GB" dirty="0" smtClean="0"/>
              <a:t>, remember FRONT in a temporary variable TEMP</a:t>
            </a:r>
            <a:r>
              <a:rPr lang="en-GB" dirty="0"/>
              <a:t>]</a:t>
            </a:r>
          </a:p>
          <a:p>
            <a:pPr marL="0" indent="0">
              <a:buNone/>
            </a:pPr>
            <a:r>
              <a:rPr lang="en-GB" dirty="0"/>
              <a:t>3. ITEM = INFO (TEMP)</a:t>
            </a:r>
          </a:p>
          <a:p>
            <a:pPr marL="0" indent="0">
              <a:buNone/>
            </a:pPr>
            <a:r>
              <a:rPr lang="en-GB" dirty="0"/>
              <a:t>4. FRONT = LINK (TEMP) [Reset FRONT to point </a:t>
            </a:r>
            <a:r>
              <a:rPr lang="en-GB" dirty="0" smtClean="0"/>
              <a:t>to the </a:t>
            </a:r>
            <a:r>
              <a:rPr lang="en-GB" dirty="0"/>
              <a:t>next element in </a:t>
            </a:r>
            <a:r>
              <a:rPr lang="en-GB" dirty="0" smtClean="0"/>
              <a:t>the </a:t>
            </a:r>
            <a:r>
              <a:rPr lang="en-GB" dirty="0"/>
              <a:t>queue]</a:t>
            </a:r>
          </a:p>
          <a:p>
            <a:pPr marL="0" indent="0">
              <a:buNone/>
            </a:pPr>
            <a:r>
              <a:rPr lang="en-GB" dirty="0"/>
              <a:t>5. LINK(TEMP) =AVAIL and AVAIL=TEMP [</a:t>
            </a:r>
            <a:r>
              <a:rPr lang="en-GB" dirty="0" smtClean="0"/>
              <a:t>return the deleted node TEMP to the AVAIL </a:t>
            </a:r>
            <a:r>
              <a:rPr lang="en-GB" dirty="0"/>
              <a:t>list]</a:t>
            </a:r>
          </a:p>
          <a:p>
            <a:pPr marL="0" indent="0">
              <a:buNone/>
            </a:pPr>
            <a:r>
              <a:rPr lang="en-GB" dirty="0"/>
              <a:t>6. Exit.</a:t>
            </a:r>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45</a:t>
            </a:fld>
            <a:endParaRPr lang="en-GB"/>
          </a:p>
        </p:txBody>
      </p:sp>
    </p:spTree>
    <p:extLst>
      <p:ext uri="{BB962C8B-B14F-4D97-AF65-F5344CB8AC3E}">
        <p14:creationId xmlns:p14="http://schemas.microsoft.com/office/powerpoint/2010/main" val="2114966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DEQUES</a:t>
            </a:r>
            <a:endParaRPr lang="en-GB" b="1" dirty="0"/>
          </a:p>
        </p:txBody>
      </p:sp>
      <p:sp>
        <p:nvSpPr>
          <p:cNvPr id="3" name="Content Placeholder 2"/>
          <p:cNvSpPr>
            <a:spLocks noGrp="1"/>
          </p:cNvSpPr>
          <p:nvPr>
            <p:ph idx="1"/>
          </p:nvPr>
        </p:nvSpPr>
        <p:spPr/>
        <p:txBody>
          <a:bodyPr>
            <a:normAutofit fontScale="92500" lnSpcReduction="10000"/>
          </a:bodyPr>
          <a:lstStyle/>
          <a:p>
            <a:r>
              <a:rPr lang="en-GB" dirty="0" smtClean="0"/>
              <a:t>A </a:t>
            </a:r>
            <a:r>
              <a:rPr lang="en-GB" dirty="0" err="1"/>
              <a:t>deque</a:t>
            </a:r>
            <a:r>
              <a:rPr lang="en-GB" dirty="0"/>
              <a:t> (pronounced either “deck” or “</a:t>
            </a:r>
            <a:r>
              <a:rPr lang="en-GB" dirty="0" err="1"/>
              <a:t>dequeue</a:t>
            </a:r>
            <a:r>
              <a:rPr lang="en-GB" dirty="0"/>
              <a:t>”) is a linear list in </a:t>
            </a:r>
            <a:r>
              <a:rPr lang="en-GB" dirty="0" smtClean="0"/>
              <a:t>which elements </a:t>
            </a:r>
            <a:r>
              <a:rPr lang="en-GB" dirty="0"/>
              <a:t>can be added or removed at either end but not in the middle. </a:t>
            </a:r>
            <a:r>
              <a:rPr lang="en-GB" dirty="0" smtClean="0"/>
              <a:t>The term </a:t>
            </a:r>
            <a:r>
              <a:rPr lang="en-GB" dirty="0" err="1"/>
              <a:t>deque</a:t>
            </a:r>
            <a:r>
              <a:rPr lang="en-GB" dirty="0"/>
              <a:t> is a contraction of the name double-ended queue.</a:t>
            </a:r>
          </a:p>
          <a:p>
            <a:r>
              <a:rPr lang="en-GB" dirty="0"/>
              <a:t>There are various ways of representing a </a:t>
            </a:r>
            <a:r>
              <a:rPr lang="en-GB" dirty="0" err="1"/>
              <a:t>deque</a:t>
            </a:r>
            <a:r>
              <a:rPr lang="en-GB" dirty="0"/>
              <a:t> in a computer. Unless it </a:t>
            </a:r>
            <a:r>
              <a:rPr lang="en-GB" dirty="0" smtClean="0"/>
              <a:t>is otherwise </a:t>
            </a:r>
            <a:r>
              <a:rPr lang="en-GB" dirty="0"/>
              <a:t>stated or implied, we will assume our </a:t>
            </a:r>
            <a:r>
              <a:rPr lang="en-GB" dirty="0" err="1"/>
              <a:t>deque</a:t>
            </a:r>
            <a:r>
              <a:rPr lang="en-GB" dirty="0"/>
              <a:t> is maintained by </a:t>
            </a:r>
            <a:r>
              <a:rPr lang="en-GB" dirty="0" smtClean="0"/>
              <a:t>a circular </a:t>
            </a:r>
            <a:r>
              <a:rPr lang="en-GB" dirty="0"/>
              <a:t>array DEQUE with pointers LEFT and RIGHT, which point to </a:t>
            </a:r>
            <a:r>
              <a:rPr lang="en-GB" dirty="0" smtClean="0"/>
              <a:t>the two </a:t>
            </a:r>
            <a:r>
              <a:rPr lang="en-GB" dirty="0"/>
              <a:t>ends of the </a:t>
            </a:r>
            <a:r>
              <a:rPr lang="en-GB" dirty="0" err="1"/>
              <a:t>deque</a:t>
            </a:r>
            <a:r>
              <a:rPr lang="en-GB" dirty="0"/>
              <a:t>. We assume that the elements extend from the left </a:t>
            </a:r>
            <a:r>
              <a:rPr lang="en-GB" dirty="0" smtClean="0"/>
              <a:t>end to </a:t>
            </a:r>
            <a:r>
              <a:rPr lang="en-GB" dirty="0"/>
              <a:t>the right end in the array. The term “circular” comes from the fact that </a:t>
            </a:r>
            <a:r>
              <a:rPr lang="en-GB" dirty="0" smtClean="0"/>
              <a:t>we assume </a:t>
            </a:r>
            <a:r>
              <a:rPr lang="en-GB" dirty="0"/>
              <a:t>that DEQUE[1] comes after DEQUE[N] in the array. Figure </a:t>
            </a:r>
            <a:r>
              <a:rPr lang="en-GB" dirty="0" smtClean="0"/>
              <a:t>6.26 pictures </a:t>
            </a:r>
            <a:r>
              <a:rPr lang="en-GB" dirty="0"/>
              <a:t>two </a:t>
            </a:r>
            <a:r>
              <a:rPr lang="en-GB" dirty="0" err="1"/>
              <a:t>deques</a:t>
            </a:r>
            <a:r>
              <a:rPr lang="en-GB" dirty="0"/>
              <a:t>, each with 4 elements maintained in an array with N = </a:t>
            </a:r>
            <a:r>
              <a:rPr lang="en-GB" dirty="0" smtClean="0"/>
              <a:t>8 memory </a:t>
            </a:r>
            <a:r>
              <a:rPr lang="en-GB" dirty="0"/>
              <a:t>locations. The condition LEFT = NULL will be used to </a:t>
            </a:r>
            <a:r>
              <a:rPr lang="en-GB" dirty="0" smtClean="0"/>
              <a:t>indicate that </a:t>
            </a:r>
            <a:r>
              <a:rPr lang="en-GB" dirty="0"/>
              <a:t>a </a:t>
            </a:r>
            <a:r>
              <a:rPr lang="en-GB" dirty="0" err="1"/>
              <a:t>deque</a:t>
            </a:r>
            <a:r>
              <a:rPr lang="en-GB" dirty="0"/>
              <a:t> is empty.</a:t>
            </a:r>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46</a:t>
            </a:fld>
            <a:endParaRPr lang="en-GB"/>
          </a:p>
        </p:txBody>
      </p:sp>
    </p:spTree>
    <p:extLst>
      <p:ext uri="{BB962C8B-B14F-4D97-AF65-F5344CB8AC3E}">
        <p14:creationId xmlns:p14="http://schemas.microsoft.com/office/powerpoint/2010/main" val="360283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DEQUES</a:t>
            </a:r>
            <a:endParaRPr lang="en-GB" dirty="0"/>
          </a:p>
        </p:txBody>
      </p:sp>
      <p:sp>
        <p:nvSpPr>
          <p:cNvPr id="3" name="Content Placeholder 2"/>
          <p:cNvSpPr>
            <a:spLocks noGrp="1"/>
          </p:cNvSpPr>
          <p:nvPr>
            <p:ph idx="1"/>
          </p:nvPr>
        </p:nvSpPr>
        <p:spPr>
          <a:xfrm>
            <a:off x="838200" y="1583703"/>
            <a:ext cx="10515600" cy="4593260"/>
          </a:xfrm>
        </p:spPr>
        <p:txBody>
          <a:bodyPr>
            <a:normAutofit/>
          </a:bodyPr>
          <a:lstStyle/>
          <a:p>
            <a:r>
              <a:rPr lang="en-GB" sz="2400" dirty="0"/>
              <a:t>There are two variations of a </a:t>
            </a:r>
            <a:r>
              <a:rPr lang="en-GB" sz="2400" dirty="0" err="1"/>
              <a:t>deque</a:t>
            </a:r>
            <a:r>
              <a:rPr lang="en-GB" sz="2400" dirty="0"/>
              <a:t>—namely, an input-restricted </a:t>
            </a:r>
            <a:r>
              <a:rPr lang="en-GB" sz="2400" dirty="0" err="1"/>
              <a:t>deque</a:t>
            </a:r>
            <a:r>
              <a:rPr lang="en-GB" sz="2400" dirty="0"/>
              <a:t> and an output-restricted </a:t>
            </a:r>
            <a:r>
              <a:rPr lang="en-GB" sz="2400" dirty="0" err="1"/>
              <a:t>deque</a:t>
            </a:r>
            <a:r>
              <a:rPr lang="en-GB" sz="2400" dirty="0"/>
              <a:t>—which are intermediate between a </a:t>
            </a:r>
            <a:r>
              <a:rPr lang="en-GB" sz="2400" dirty="0" err="1"/>
              <a:t>deque</a:t>
            </a:r>
            <a:r>
              <a:rPr lang="en-GB" sz="2400" dirty="0"/>
              <a:t> and a queue. Specifically, an input-restricted </a:t>
            </a:r>
            <a:r>
              <a:rPr lang="en-GB" sz="2400" dirty="0" err="1"/>
              <a:t>deque</a:t>
            </a:r>
            <a:r>
              <a:rPr lang="en-GB" sz="2400" dirty="0"/>
              <a:t> is a </a:t>
            </a:r>
            <a:r>
              <a:rPr lang="en-GB" sz="2400" dirty="0" err="1"/>
              <a:t>deque</a:t>
            </a:r>
            <a:r>
              <a:rPr lang="en-GB" sz="2400" dirty="0"/>
              <a:t> which allows insertions at only one end of the list but allows deletions at both ends of the list; and an output-restricted </a:t>
            </a:r>
            <a:r>
              <a:rPr lang="en-GB" sz="2400" dirty="0" err="1"/>
              <a:t>deque</a:t>
            </a:r>
            <a:r>
              <a:rPr lang="en-GB" sz="2400" dirty="0"/>
              <a:t> is a </a:t>
            </a:r>
            <a:r>
              <a:rPr lang="en-GB" sz="2400" dirty="0" err="1"/>
              <a:t>deque</a:t>
            </a:r>
            <a:r>
              <a:rPr lang="en-GB" sz="2400" dirty="0"/>
              <a:t> which allows deletions at only one end of the list but allows insertions at both ends of the list. </a:t>
            </a:r>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47</a:t>
            </a:fld>
            <a:endParaRPr lang="en-GB"/>
          </a:p>
        </p:txBody>
      </p:sp>
      <p:pic>
        <p:nvPicPr>
          <p:cNvPr id="7" name="Picture 6"/>
          <p:cNvPicPr>
            <a:picLocks noChangeAspect="1"/>
          </p:cNvPicPr>
          <p:nvPr/>
        </p:nvPicPr>
        <p:blipFill>
          <a:blip r:embed="rId2"/>
          <a:stretch>
            <a:fillRect/>
          </a:stretch>
        </p:blipFill>
        <p:spPr>
          <a:xfrm>
            <a:off x="5316718" y="3675666"/>
            <a:ext cx="5763259" cy="2648213"/>
          </a:xfrm>
          <a:prstGeom prst="rect">
            <a:avLst/>
          </a:prstGeom>
        </p:spPr>
      </p:pic>
    </p:spTree>
    <p:extLst>
      <p:ext uri="{BB962C8B-B14F-4D97-AF65-F5344CB8AC3E}">
        <p14:creationId xmlns:p14="http://schemas.microsoft.com/office/powerpoint/2010/main" val="5591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PRIORITY QUEUES</a:t>
            </a:r>
          </a:p>
        </p:txBody>
      </p:sp>
      <p:sp>
        <p:nvSpPr>
          <p:cNvPr id="3" name="Content Placeholder 2"/>
          <p:cNvSpPr>
            <a:spLocks noGrp="1"/>
          </p:cNvSpPr>
          <p:nvPr>
            <p:ph idx="1"/>
          </p:nvPr>
        </p:nvSpPr>
        <p:spPr>
          <a:xfrm>
            <a:off x="838200" y="1690688"/>
            <a:ext cx="10515600" cy="4486275"/>
          </a:xfrm>
        </p:spPr>
        <p:txBody>
          <a:bodyPr>
            <a:normAutofit/>
          </a:bodyPr>
          <a:lstStyle/>
          <a:p>
            <a:r>
              <a:rPr lang="en-GB" dirty="0"/>
              <a:t>A priority queue is a collection of elements such that each element has </a:t>
            </a:r>
            <a:r>
              <a:rPr lang="en-GB" dirty="0" smtClean="0"/>
              <a:t>been assigned </a:t>
            </a:r>
            <a:r>
              <a:rPr lang="en-GB" dirty="0"/>
              <a:t>a priority and such that the order in which elements are deleted </a:t>
            </a:r>
            <a:r>
              <a:rPr lang="en-GB" dirty="0" smtClean="0"/>
              <a:t>and processed </a:t>
            </a:r>
            <a:r>
              <a:rPr lang="en-GB" dirty="0"/>
              <a:t>comes from the following rules:</a:t>
            </a:r>
          </a:p>
          <a:p>
            <a:pPr lvl="1"/>
            <a:r>
              <a:rPr lang="en-GB" sz="2800" dirty="0" smtClean="0"/>
              <a:t>An </a:t>
            </a:r>
            <a:r>
              <a:rPr lang="en-GB" sz="2800" dirty="0"/>
              <a:t>element of higher priority is processed before any element of </a:t>
            </a:r>
            <a:r>
              <a:rPr lang="en-GB" sz="2800" dirty="0" smtClean="0"/>
              <a:t>lower priority</a:t>
            </a:r>
            <a:r>
              <a:rPr lang="en-GB" sz="2800" dirty="0"/>
              <a:t>.</a:t>
            </a:r>
          </a:p>
          <a:p>
            <a:pPr lvl="1"/>
            <a:r>
              <a:rPr lang="en-GB" sz="2800" dirty="0" smtClean="0"/>
              <a:t>Two </a:t>
            </a:r>
            <a:r>
              <a:rPr lang="en-GB" sz="2800" dirty="0"/>
              <a:t>elements with the same priority are processed according to </a:t>
            </a:r>
            <a:r>
              <a:rPr lang="en-GB" sz="2800" dirty="0" smtClean="0"/>
              <a:t>the order </a:t>
            </a:r>
            <a:r>
              <a:rPr lang="en-GB" sz="2800" dirty="0"/>
              <a:t>in which they were added to the queue.</a:t>
            </a:r>
          </a:p>
          <a:p>
            <a:r>
              <a:rPr lang="en-GB" dirty="0"/>
              <a:t>A prototype of a priority queue is a timesharing system: programs of </a:t>
            </a:r>
            <a:r>
              <a:rPr lang="en-GB" dirty="0" smtClean="0"/>
              <a:t>high priority </a:t>
            </a:r>
            <a:r>
              <a:rPr lang="en-GB" dirty="0"/>
              <a:t>are processed first, and programs with the same priority form </a:t>
            </a:r>
            <a:r>
              <a:rPr lang="en-GB" dirty="0" smtClean="0"/>
              <a:t>a standard </a:t>
            </a:r>
            <a:r>
              <a:rPr lang="en-GB" dirty="0"/>
              <a:t>queue.</a:t>
            </a:r>
          </a:p>
          <a:p>
            <a:endParaRPr lang="en-GB" dirty="0"/>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48</a:t>
            </a:fld>
            <a:endParaRPr lang="en-GB"/>
          </a:p>
        </p:txBody>
      </p:sp>
    </p:spTree>
    <p:extLst>
      <p:ext uri="{BB962C8B-B14F-4D97-AF65-F5344CB8AC3E}">
        <p14:creationId xmlns:p14="http://schemas.microsoft.com/office/powerpoint/2010/main" val="2153546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One-Way List Representation of a Priority Queue</a:t>
            </a:r>
          </a:p>
        </p:txBody>
      </p:sp>
      <p:sp>
        <p:nvSpPr>
          <p:cNvPr id="3" name="Content Placeholder 2"/>
          <p:cNvSpPr>
            <a:spLocks noGrp="1"/>
          </p:cNvSpPr>
          <p:nvPr>
            <p:ph idx="1"/>
          </p:nvPr>
        </p:nvSpPr>
        <p:spPr/>
        <p:txBody>
          <a:bodyPr>
            <a:normAutofit/>
          </a:bodyPr>
          <a:lstStyle/>
          <a:p>
            <a:r>
              <a:rPr lang="en-GB" dirty="0"/>
              <a:t>One way to maintain a priority queue in memory is by means of a </a:t>
            </a:r>
            <a:r>
              <a:rPr lang="en-GB" dirty="0" smtClean="0"/>
              <a:t>one-way list</a:t>
            </a:r>
            <a:r>
              <a:rPr lang="en-GB" dirty="0"/>
              <a:t>, as follows:</a:t>
            </a:r>
          </a:p>
          <a:p>
            <a:pPr lvl="1"/>
            <a:r>
              <a:rPr lang="en-GB" dirty="0" smtClean="0"/>
              <a:t>Each </a:t>
            </a:r>
            <a:r>
              <a:rPr lang="en-GB" dirty="0"/>
              <a:t>node in the list will contain three items of information: </a:t>
            </a:r>
            <a:r>
              <a:rPr lang="en-GB" dirty="0" smtClean="0"/>
              <a:t>an information </a:t>
            </a:r>
            <a:r>
              <a:rPr lang="en-GB" dirty="0"/>
              <a:t>field INFO, a priority number PRN and a link </a:t>
            </a:r>
            <a:r>
              <a:rPr lang="en-GB" dirty="0" smtClean="0"/>
              <a:t>number LINK</a:t>
            </a:r>
            <a:r>
              <a:rPr lang="en-GB" dirty="0"/>
              <a:t>.</a:t>
            </a:r>
          </a:p>
          <a:p>
            <a:pPr lvl="1"/>
            <a:r>
              <a:rPr lang="en-GB" dirty="0" smtClean="0"/>
              <a:t>A </a:t>
            </a:r>
            <a:r>
              <a:rPr lang="en-GB" dirty="0"/>
              <a:t>node X precedes a node Y in the list (1) when X has higher </a:t>
            </a:r>
            <a:r>
              <a:rPr lang="en-GB" dirty="0" smtClean="0"/>
              <a:t>priority than </a:t>
            </a:r>
            <a:r>
              <a:rPr lang="en-GB" dirty="0"/>
              <a:t>Y or (2) when both have the same priority but X was added to </a:t>
            </a:r>
            <a:r>
              <a:rPr lang="en-GB" dirty="0" smtClean="0"/>
              <a:t>the list </a:t>
            </a:r>
            <a:r>
              <a:rPr lang="en-GB" dirty="0"/>
              <a:t>before Y. This means that the order in the one-way list </a:t>
            </a:r>
            <a:r>
              <a:rPr lang="en-GB" dirty="0" smtClean="0"/>
              <a:t>corresponds to </a:t>
            </a:r>
            <a:r>
              <a:rPr lang="en-GB" dirty="0"/>
              <a:t>the order of the priority queue.</a:t>
            </a:r>
          </a:p>
          <a:p>
            <a:r>
              <a:rPr lang="en-GB" dirty="0"/>
              <a:t>Priority numbers will operate in the usual way: the lower the </a:t>
            </a:r>
            <a:r>
              <a:rPr lang="en-GB" dirty="0" smtClean="0"/>
              <a:t>priority number</a:t>
            </a:r>
            <a:r>
              <a:rPr lang="en-GB" dirty="0"/>
              <a:t>, the higher the priority.</a:t>
            </a:r>
          </a:p>
          <a:p>
            <a:endParaRPr lang="en-GB" dirty="0"/>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49</a:t>
            </a:fld>
            <a:endParaRPr lang="en-GB"/>
          </a:p>
        </p:txBody>
      </p:sp>
    </p:spTree>
    <p:extLst>
      <p:ext uri="{BB962C8B-B14F-4D97-AF65-F5344CB8AC3E}">
        <p14:creationId xmlns:p14="http://schemas.microsoft.com/office/powerpoint/2010/main" val="2369169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STACKS</a:t>
            </a:r>
            <a:endParaRPr lang="en-GB" b="1" dirty="0"/>
          </a:p>
        </p:txBody>
      </p:sp>
      <p:sp>
        <p:nvSpPr>
          <p:cNvPr id="3" name="Content Placeholder 2"/>
          <p:cNvSpPr>
            <a:spLocks noGrp="1"/>
          </p:cNvSpPr>
          <p:nvPr>
            <p:ph idx="1"/>
          </p:nvPr>
        </p:nvSpPr>
        <p:spPr/>
        <p:txBody>
          <a:bodyPr>
            <a:normAutofit/>
          </a:bodyPr>
          <a:lstStyle/>
          <a:p>
            <a:r>
              <a:rPr lang="en-GB" dirty="0" smtClean="0"/>
              <a:t>A </a:t>
            </a:r>
            <a:r>
              <a:rPr lang="en-GB" dirty="0"/>
              <a:t>stack is a list of elements in which an element may be inserted or </a:t>
            </a:r>
            <a:r>
              <a:rPr lang="en-GB" dirty="0" smtClean="0"/>
              <a:t>deleted only </a:t>
            </a:r>
            <a:r>
              <a:rPr lang="en-GB" dirty="0"/>
              <a:t>at one end, called the top of the stack. This means, in particular, </a:t>
            </a:r>
            <a:r>
              <a:rPr lang="en-GB" dirty="0" smtClean="0"/>
              <a:t>that elements </a:t>
            </a:r>
            <a:r>
              <a:rPr lang="en-GB" dirty="0"/>
              <a:t>are removed from a stack in the reverse order of that in which </a:t>
            </a:r>
            <a:r>
              <a:rPr lang="en-GB" dirty="0" smtClean="0"/>
              <a:t>they were </a:t>
            </a:r>
            <a:r>
              <a:rPr lang="en-GB" dirty="0"/>
              <a:t>inserted into the stack.</a:t>
            </a:r>
          </a:p>
          <a:p>
            <a:r>
              <a:rPr lang="en-GB" dirty="0"/>
              <a:t>Special terminology is used for two basic operations associated with</a:t>
            </a:r>
          </a:p>
          <a:p>
            <a:r>
              <a:rPr lang="en-GB" dirty="0"/>
              <a:t>stacks</a:t>
            </a:r>
            <a:r>
              <a:rPr lang="en-GB" dirty="0" smtClean="0"/>
              <a:t>:</a:t>
            </a:r>
          </a:p>
          <a:p>
            <a:pPr lvl="1"/>
            <a:r>
              <a:rPr lang="en-GB" dirty="0" smtClean="0"/>
              <a:t>“</a:t>
            </a:r>
            <a:r>
              <a:rPr lang="en-GB" dirty="0"/>
              <a:t>Push” is the term used to insert an element into a stack.</a:t>
            </a:r>
          </a:p>
          <a:p>
            <a:pPr lvl="1"/>
            <a:r>
              <a:rPr lang="en-GB" dirty="0" smtClean="0"/>
              <a:t>“Pop</a:t>
            </a:r>
            <a:r>
              <a:rPr lang="en-GB" dirty="0"/>
              <a:t>” is the term used to delete an element from a stack.</a:t>
            </a:r>
          </a:p>
          <a:p>
            <a:r>
              <a:rPr lang="en-GB" dirty="0"/>
              <a:t>We emphasize that these terms are used only with stacks, not with other </a:t>
            </a:r>
            <a:r>
              <a:rPr lang="en-GB" dirty="0" smtClean="0"/>
              <a:t>data structures</a:t>
            </a:r>
            <a:r>
              <a:rPr lang="en-GB" dirty="0"/>
              <a:t>.</a:t>
            </a:r>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5</a:t>
            </a:fld>
            <a:endParaRPr lang="en-GB"/>
          </a:p>
        </p:txBody>
      </p:sp>
    </p:spTree>
    <p:extLst>
      <p:ext uri="{BB962C8B-B14F-4D97-AF65-F5344CB8AC3E}">
        <p14:creationId xmlns:p14="http://schemas.microsoft.com/office/powerpoint/2010/main" val="1848088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101445" cy="1325563"/>
          </a:xfrm>
        </p:spPr>
        <p:txBody>
          <a:bodyPr>
            <a:noAutofit/>
          </a:bodyPr>
          <a:lstStyle/>
          <a:p>
            <a:r>
              <a:rPr lang="en-GB" sz="3600" b="1" dirty="0"/>
              <a:t>One-Way List Representation of a Priority Queue</a:t>
            </a:r>
            <a:endParaRPr lang="en-GB" sz="3600" dirty="0"/>
          </a:p>
        </p:txBody>
      </p:sp>
      <p:pic>
        <p:nvPicPr>
          <p:cNvPr id="8" name="Content Placeholder 7"/>
          <p:cNvPicPr>
            <a:picLocks noGrp="1" noChangeAspect="1"/>
          </p:cNvPicPr>
          <p:nvPr>
            <p:ph idx="1"/>
          </p:nvPr>
        </p:nvPicPr>
        <p:blipFill>
          <a:blip r:embed="rId2"/>
          <a:stretch>
            <a:fillRect/>
          </a:stretch>
        </p:blipFill>
        <p:spPr>
          <a:xfrm>
            <a:off x="838200" y="1870074"/>
            <a:ext cx="5218828" cy="1316185"/>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50</a:t>
            </a:fld>
            <a:endParaRPr lang="en-GB"/>
          </a:p>
        </p:txBody>
      </p:sp>
      <p:pic>
        <p:nvPicPr>
          <p:cNvPr id="7" name="Picture 6"/>
          <p:cNvPicPr>
            <a:picLocks noChangeAspect="1"/>
          </p:cNvPicPr>
          <p:nvPr/>
        </p:nvPicPr>
        <p:blipFill>
          <a:blip r:embed="rId3"/>
          <a:stretch>
            <a:fillRect/>
          </a:stretch>
        </p:blipFill>
        <p:spPr>
          <a:xfrm>
            <a:off x="6115416" y="365125"/>
            <a:ext cx="5238384" cy="4942166"/>
          </a:xfrm>
          <a:prstGeom prst="rect">
            <a:avLst/>
          </a:prstGeom>
        </p:spPr>
      </p:pic>
      <p:pic>
        <p:nvPicPr>
          <p:cNvPr id="9" name="Picture 8"/>
          <p:cNvPicPr>
            <a:picLocks noChangeAspect="1"/>
          </p:cNvPicPr>
          <p:nvPr/>
        </p:nvPicPr>
        <p:blipFill rotWithShape="1">
          <a:blip r:embed="rId4"/>
          <a:srcRect t="16157" b="1"/>
          <a:stretch/>
        </p:blipFill>
        <p:spPr>
          <a:xfrm>
            <a:off x="866481" y="3186259"/>
            <a:ext cx="5218828" cy="391370"/>
          </a:xfrm>
          <a:prstGeom prst="rect">
            <a:avLst/>
          </a:prstGeom>
        </p:spPr>
      </p:pic>
    </p:spTree>
    <p:extLst>
      <p:ext uri="{BB962C8B-B14F-4D97-AF65-F5344CB8AC3E}">
        <p14:creationId xmlns:p14="http://schemas.microsoft.com/office/powerpoint/2010/main" val="4031937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One-Way List Representation of a Priority Queue</a:t>
            </a:r>
            <a:endParaRPr lang="en-GB" sz="4000" dirty="0"/>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51</a:t>
            </a:fld>
            <a:endParaRPr lang="en-GB"/>
          </a:p>
        </p:txBody>
      </p:sp>
      <p:pic>
        <p:nvPicPr>
          <p:cNvPr id="7" name="Content Placeholder 6"/>
          <p:cNvPicPr>
            <a:picLocks noGrp="1" noChangeAspect="1"/>
          </p:cNvPicPr>
          <p:nvPr>
            <p:ph idx="1"/>
          </p:nvPr>
        </p:nvPicPr>
        <p:blipFill>
          <a:blip r:embed="rId2"/>
          <a:stretch>
            <a:fillRect/>
          </a:stretch>
        </p:blipFill>
        <p:spPr>
          <a:xfrm>
            <a:off x="838199" y="1690688"/>
            <a:ext cx="6450883" cy="2004619"/>
          </a:xfrm>
          <a:prstGeom prst="rect">
            <a:avLst/>
          </a:prstGeom>
        </p:spPr>
      </p:pic>
      <p:pic>
        <p:nvPicPr>
          <p:cNvPr id="8" name="Picture 7"/>
          <p:cNvPicPr>
            <a:picLocks noChangeAspect="1"/>
          </p:cNvPicPr>
          <p:nvPr/>
        </p:nvPicPr>
        <p:blipFill>
          <a:blip r:embed="rId3"/>
          <a:stretch>
            <a:fillRect/>
          </a:stretch>
        </p:blipFill>
        <p:spPr>
          <a:xfrm>
            <a:off x="838200" y="3780148"/>
            <a:ext cx="7772400" cy="2539598"/>
          </a:xfrm>
          <a:prstGeom prst="rect">
            <a:avLst/>
          </a:prstGeom>
        </p:spPr>
      </p:pic>
    </p:spTree>
    <p:extLst>
      <p:ext uri="{BB962C8B-B14F-4D97-AF65-F5344CB8AC3E}">
        <p14:creationId xmlns:p14="http://schemas.microsoft.com/office/powerpoint/2010/main" val="11724339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847"/>
            <a:ext cx="10515600" cy="1458119"/>
          </a:xfrm>
        </p:spPr>
        <p:txBody>
          <a:bodyPr/>
          <a:lstStyle/>
          <a:p>
            <a:r>
              <a:rPr lang="en-GB" b="1" dirty="0"/>
              <a:t>Array Representation of a Priority Queue </a:t>
            </a:r>
          </a:p>
        </p:txBody>
      </p:sp>
      <p:pic>
        <p:nvPicPr>
          <p:cNvPr id="7" name="Content Placeholder 6"/>
          <p:cNvPicPr>
            <a:picLocks noGrp="1" noChangeAspect="1"/>
          </p:cNvPicPr>
          <p:nvPr>
            <p:ph idx="1"/>
          </p:nvPr>
        </p:nvPicPr>
        <p:blipFill>
          <a:blip r:embed="rId2"/>
          <a:stretch>
            <a:fillRect/>
          </a:stretch>
        </p:blipFill>
        <p:spPr>
          <a:xfrm>
            <a:off x="838200" y="1390649"/>
            <a:ext cx="10515600" cy="5114884"/>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52</a:t>
            </a:fld>
            <a:endParaRPr lang="en-GB"/>
          </a:p>
        </p:txBody>
      </p:sp>
    </p:spTree>
    <p:extLst>
      <p:ext uri="{BB962C8B-B14F-4D97-AF65-F5344CB8AC3E}">
        <p14:creationId xmlns:p14="http://schemas.microsoft.com/office/powerpoint/2010/main" val="3102417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Array Representation of a Priority </a:t>
            </a:r>
            <a:r>
              <a:rPr lang="en-GB" b="1" dirty="0" smtClean="0"/>
              <a:t>Queue</a:t>
            </a:r>
            <a:endParaRPr lang="en-GB" dirty="0"/>
          </a:p>
        </p:txBody>
      </p:sp>
      <p:pic>
        <p:nvPicPr>
          <p:cNvPr id="7" name="Content Placeholder 6"/>
          <p:cNvPicPr>
            <a:picLocks noGrp="1" noChangeAspect="1"/>
          </p:cNvPicPr>
          <p:nvPr>
            <p:ph idx="1"/>
          </p:nvPr>
        </p:nvPicPr>
        <p:blipFill>
          <a:blip r:embed="rId2"/>
          <a:stretch>
            <a:fillRect/>
          </a:stretch>
        </p:blipFill>
        <p:spPr>
          <a:xfrm>
            <a:off x="838199" y="1690688"/>
            <a:ext cx="7127449" cy="4585713"/>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53</a:t>
            </a:fld>
            <a:endParaRPr lang="en-GB"/>
          </a:p>
        </p:txBody>
      </p:sp>
    </p:spTree>
    <p:extLst>
      <p:ext uri="{BB962C8B-B14F-4D97-AF65-F5344CB8AC3E}">
        <p14:creationId xmlns:p14="http://schemas.microsoft.com/office/powerpoint/2010/main" val="28699258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Important Sample Questions</a:t>
            </a:r>
            <a:endParaRPr lang="en-GB" b="1" dirty="0"/>
          </a:p>
        </p:txBody>
      </p:sp>
      <p:sp>
        <p:nvSpPr>
          <p:cNvPr id="3" name="Content Placeholder 2"/>
          <p:cNvSpPr>
            <a:spLocks noGrp="1"/>
          </p:cNvSpPr>
          <p:nvPr>
            <p:ph idx="1"/>
          </p:nvPr>
        </p:nvSpPr>
        <p:spPr/>
        <p:txBody>
          <a:bodyPr/>
          <a:lstStyle/>
          <a:p>
            <a:r>
              <a:rPr lang="en-GB" dirty="0"/>
              <a:t>All exercise from Solved Problems.</a:t>
            </a:r>
          </a:p>
          <a:p>
            <a:r>
              <a:rPr lang="en-GB" dirty="0"/>
              <a:t>All exercise from Supplementary Problems</a:t>
            </a:r>
          </a:p>
          <a:p>
            <a:r>
              <a:rPr lang="en-GB" dirty="0"/>
              <a:t>All exercise from Programming Problems</a:t>
            </a:r>
          </a:p>
          <a:p>
            <a:endParaRPr lang="en-GB" dirty="0"/>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54</a:t>
            </a:fld>
            <a:endParaRPr lang="en-GB"/>
          </a:p>
        </p:txBody>
      </p:sp>
    </p:spTree>
    <p:extLst>
      <p:ext uri="{BB962C8B-B14F-4D97-AF65-F5344CB8AC3E}">
        <p14:creationId xmlns:p14="http://schemas.microsoft.com/office/powerpoint/2010/main" val="443195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Next Week Topics</a:t>
            </a:r>
            <a:endParaRPr lang="en-GB" b="1" dirty="0"/>
          </a:p>
        </p:txBody>
      </p:sp>
      <p:sp>
        <p:nvSpPr>
          <p:cNvPr id="3" name="Content Placeholder 2"/>
          <p:cNvSpPr>
            <a:spLocks noGrp="1"/>
          </p:cNvSpPr>
          <p:nvPr>
            <p:ph idx="1"/>
          </p:nvPr>
        </p:nvSpPr>
        <p:spPr/>
        <p:txBody>
          <a:bodyPr>
            <a:normAutofit/>
          </a:bodyPr>
          <a:lstStyle/>
          <a:p>
            <a:r>
              <a:rPr lang="en-GB" sz="3200" dirty="0"/>
              <a:t>Trees</a:t>
            </a:r>
          </a:p>
        </p:txBody>
      </p:sp>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55</a:t>
            </a:fld>
            <a:endParaRPr lang="en-GB"/>
          </a:p>
        </p:txBody>
      </p:sp>
    </p:spTree>
    <p:extLst>
      <p:ext uri="{BB962C8B-B14F-4D97-AF65-F5344CB8AC3E}">
        <p14:creationId xmlns:p14="http://schemas.microsoft.com/office/powerpoint/2010/main" val="3800919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56</a:t>
            </a:fld>
            <a:endParaRPr lang="en-GB"/>
          </a:p>
        </p:txBody>
      </p:sp>
      <p:sp>
        <p:nvSpPr>
          <p:cNvPr id="8" name="Donut 7"/>
          <p:cNvSpPr/>
          <p:nvPr/>
        </p:nvSpPr>
        <p:spPr>
          <a:xfrm>
            <a:off x="680720" y="1107440"/>
            <a:ext cx="10942320" cy="456184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Rectangle 1"/>
          <p:cNvSpPr/>
          <p:nvPr/>
        </p:nvSpPr>
        <p:spPr>
          <a:xfrm>
            <a:off x="3581400" y="2665085"/>
            <a:ext cx="5018170" cy="1446550"/>
          </a:xfrm>
          <a:prstGeom prst="rect">
            <a:avLst/>
          </a:prstGeom>
          <a:noFill/>
        </p:spPr>
        <p:txBody>
          <a:bodyPr wrap="none" lIns="91440" tIns="45720" rIns="91440" bIns="45720">
            <a:spAutoFit/>
          </a:bodyPr>
          <a:lstStyle/>
          <a:p>
            <a:pPr algn="ctr"/>
            <a:r>
              <a:rPr lang="en-US" sz="88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947057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STACKS</a:t>
            </a:r>
            <a:endParaRPr lang="en-GB" dirty="0"/>
          </a:p>
        </p:txBody>
      </p:sp>
      <p:pic>
        <p:nvPicPr>
          <p:cNvPr id="7" name="Content Placeholder 6"/>
          <p:cNvPicPr>
            <a:picLocks noGrp="1" noChangeAspect="1"/>
          </p:cNvPicPr>
          <p:nvPr>
            <p:ph idx="1"/>
          </p:nvPr>
        </p:nvPicPr>
        <p:blipFill>
          <a:blip r:embed="rId2"/>
          <a:stretch>
            <a:fillRect/>
          </a:stretch>
        </p:blipFill>
        <p:spPr>
          <a:xfrm>
            <a:off x="838199" y="1690688"/>
            <a:ext cx="10515601" cy="4799820"/>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6</a:t>
            </a:fld>
            <a:endParaRPr lang="en-GB"/>
          </a:p>
        </p:txBody>
      </p:sp>
    </p:spTree>
    <p:extLst>
      <p:ext uri="{BB962C8B-B14F-4D97-AF65-F5344CB8AC3E}">
        <p14:creationId xmlns:p14="http://schemas.microsoft.com/office/powerpoint/2010/main" val="2426474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ARRAY REPRESENTATION OF STACKS</a:t>
            </a:r>
          </a:p>
        </p:txBody>
      </p:sp>
      <p:pic>
        <p:nvPicPr>
          <p:cNvPr id="7" name="Content Placeholder 6"/>
          <p:cNvPicPr>
            <a:picLocks noGrp="1" noChangeAspect="1"/>
          </p:cNvPicPr>
          <p:nvPr>
            <p:ph idx="1"/>
          </p:nvPr>
        </p:nvPicPr>
        <p:blipFill>
          <a:blip r:embed="rId2"/>
          <a:stretch>
            <a:fillRect/>
          </a:stretch>
        </p:blipFill>
        <p:spPr>
          <a:xfrm>
            <a:off x="838199" y="1690688"/>
            <a:ext cx="10515601" cy="4274737"/>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7</a:t>
            </a:fld>
            <a:endParaRPr lang="en-GB"/>
          </a:p>
        </p:txBody>
      </p:sp>
    </p:spTree>
    <p:extLst>
      <p:ext uri="{BB962C8B-B14F-4D97-AF65-F5344CB8AC3E}">
        <p14:creationId xmlns:p14="http://schemas.microsoft.com/office/powerpoint/2010/main" val="2084734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Stack Operations</a:t>
            </a:r>
            <a:endParaRPr lang="en-GB" b="1" dirty="0"/>
          </a:p>
        </p:txBody>
      </p:sp>
      <p:pic>
        <p:nvPicPr>
          <p:cNvPr id="7" name="Content Placeholder 6"/>
          <p:cNvPicPr>
            <a:picLocks noGrp="1" noChangeAspect="1"/>
          </p:cNvPicPr>
          <p:nvPr>
            <p:ph idx="1"/>
          </p:nvPr>
        </p:nvPicPr>
        <p:blipFill>
          <a:blip r:embed="rId2"/>
          <a:stretch>
            <a:fillRect/>
          </a:stretch>
        </p:blipFill>
        <p:spPr>
          <a:xfrm>
            <a:off x="838200" y="1690688"/>
            <a:ext cx="8635738" cy="1898087"/>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8</a:t>
            </a:fld>
            <a:endParaRPr lang="en-GB"/>
          </a:p>
        </p:txBody>
      </p:sp>
      <p:pic>
        <p:nvPicPr>
          <p:cNvPr id="8" name="Picture 7"/>
          <p:cNvPicPr>
            <a:picLocks noChangeAspect="1"/>
          </p:cNvPicPr>
          <p:nvPr/>
        </p:nvPicPr>
        <p:blipFill>
          <a:blip r:embed="rId3"/>
          <a:stretch>
            <a:fillRect/>
          </a:stretch>
        </p:blipFill>
        <p:spPr>
          <a:xfrm>
            <a:off x="838199" y="3591992"/>
            <a:ext cx="8668539" cy="1404214"/>
          </a:xfrm>
          <a:prstGeom prst="rect">
            <a:avLst/>
          </a:prstGeom>
        </p:spPr>
      </p:pic>
    </p:spTree>
    <p:extLst>
      <p:ext uri="{BB962C8B-B14F-4D97-AF65-F5344CB8AC3E}">
        <p14:creationId xmlns:p14="http://schemas.microsoft.com/office/powerpoint/2010/main" val="2081070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Stack Operations</a:t>
            </a:r>
          </a:p>
        </p:txBody>
      </p:sp>
      <p:pic>
        <p:nvPicPr>
          <p:cNvPr id="7" name="Content Placeholder 6"/>
          <p:cNvPicPr>
            <a:picLocks noGrp="1" noChangeAspect="1"/>
          </p:cNvPicPr>
          <p:nvPr>
            <p:ph idx="1"/>
          </p:nvPr>
        </p:nvPicPr>
        <p:blipFill>
          <a:blip r:embed="rId2"/>
          <a:stretch>
            <a:fillRect/>
          </a:stretch>
        </p:blipFill>
        <p:spPr>
          <a:xfrm>
            <a:off x="838199" y="1690688"/>
            <a:ext cx="9257907" cy="3896824"/>
          </a:xfrm>
          <a:prstGeom prst="rect">
            <a:avLst/>
          </a:prstGeom>
        </p:spPr>
      </p:pic>
      <p:sp>
        <p:nvSpPr>
          <p:cNvPr id="4" name="Date Placeholder 3"/>
          <p:cNvSpPr>
            <a:spLocks noGrp="1"/>
          </p:cNvSpPr>
          <p:nvPr>
            <p:ph type="dt" sz="half" idx="10"/>
          </p:nvPr>
        </p:nvSpPr>
        <p:spPr/>
        <p:txBody>
          <a:bodyPr/>
          <a:lstStyle/>
          <a:p>
            <a:r>
              <a:rPr lang="en-GB" smtClean="0"/>
              <a:t>15/01/2023 - 19/01/2023</a:t>
            </a:r>
            <a:endParaRPr lang="en-GB"/>
          </a:p>
        </p:txBody>
      </p:sp>
      <p:sp>
        <p:nvSpPr>
          <p:cNvPr id="5" name="Footer Placeholder 4"/>
          <p:cNvSpPr>
            <a:spLocks noGrp="1"/>
          </p:cNvSpPr>
          <p:nvPr>
            <p:ph type="ftr" sz="quarter" idx="11"/>
          </p:nvPr>
        </p:nvSpPr>
        <p:spPr/>
        <p:txBody>
          <a:bodyPr/>
          <a:lstStyle/>
          <a:p>
            <a:r>
              <a:rPr lang="en-GB" smtClean="0"/>
              <a:t>CSE 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9</a:t>
            </a:fld>
            <a:endParaRPr lang="en-GB"/>
          </a:p>
        </p:txBody>
      </p:sp>
    </p:spTree>
    <p:extLst>
      <p:ext uri="{BB962C8B-B14F-4D97-AF65-F5344CB8AC3E}">
        <p14:creationId xmlns:p14="http://schemas.microsoft.com/office/powerpoint/2010/main" val="4003008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6532</TotalTime>
  <Words>1942</Words>
  <Application>Microsoft Office PowerPoint</Application>
  <PresentationFormat>Widescreen</PresentationFormat>
  <Paragraphs>280</Paragraphs>
  <Slides>56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Times New Roman</vt:lpstr>
      <vt:lpstr>Office Theme</vt:lpstr>
      <vt:lpstr>Data Structure </vt:lpstr>
      <vt:lpstr>Related CLOs</vt:lpstr>
      <vt:lpstr>Discuss Topics</vt:lpstr>
      <vt:lpstr>Stacks, Queues, Recursion</vt:lpstr>
      <vt:lpstr>STACKS</vt:lpstr>
      <vt:lpstr>STACKS</vt:lpstr>
      <vt:lpstr>ARRAY REPRESENTATION OF STACKS</vt:lpstr>
      <vt:lpstr>Stack Operations</vt:lpstr>
      <vt:lpstr>Stack Operations</vt:lpstr>
      <vt:lpstr>LINKED REPRESENTATION OF STACKS</vt:lpstr>
      <vt:lpstr>PowerPoint Presentation</vt:lpstr>
      <vt:lpstr>LINKED STACKS (PUSH)</vt:lpstr>
      <vt:lpstr>LINKED STACKS (POP)</vt:lpstr>
      <vt:lpstr>ARITHMETIC EXPRESSIONS: POLISH NOTATION</vt:lpstr>
      <vt:lpstr>PowerPoint Presentation</vt:lpstr>
      <vt:lpstr>ARITHMETIC EXPRESSIONS: POLISH NOTATION</vt:lpstr>
      <vt:lpstr>Evaluation of a Postfix Expression</vt:lpstr>
      <vt:lpstr>Transforming Infix Expressions into Postfix Expressions</vt:lpstr>
      <vt:lpstr>PowerPoint Presentation</vt:lpstr>
      <vt:lpstr>Example 6.7</vt:lpstr>
      <vt:lpstr>QUICKSORT, AN APPLICATION OF STACKS</vt:lpstr>
      <vt:lpstr>PowerPoint Presentation</vt:lpstr>
      <vt:lpstr>PowerPoint Presentation</vt:lpstr>
      <vt:lpstr>Complexity of the Quicksort Algorithm</vt:lpstr>
      <vt:lpstr>PowerPoint Presentation</vt:lpstr>
      <vt:lpstr>Complexity of the Quicksort Algorithm</vt:lpstr>
      <vt:lpstr>RECURSION</vt:lpstr>
      <vt:lpstr>RECURSION</vt:lpstr>
      <vt:lpstr>Factorial Function</vt:lpstr>
      <vt:lpstr>PowerPoint Presentation</vt:lpstr>
      <vt:lpstr>Fibonacci Sequence</vt:lpstr>
      <vt:lpstr>Fibonacci Sequence</vt:lpstr>
      <vt:lpstr>Divide-and-Conquer Algorithms</vt:lpstr>
      <vt:lpstr>TOWERS OF HANOI</vt:lpstr>
      <vt:lpstr>TOWERS OF HANOI</vt:lpstr>
      <vt:lpstr>TOWERS OF HANOI (Algorithm)</vt:lpstr>
      <vt:lpstr>PowerPoint Presentation</vt:lpstr>
      <vt:lpstr>Towers of Hanoi:  Revisited</vt:lpstr>
      <vt:lpstr>QUEUES</vt:lpstr>
      <vt:lpstr>Representation  of Queues </vt:lpstr>
      <vt:lpstr>Queue Insert</vt:lpstr>
      <vt:lpstr>Queue Delete</vt:lpstr>
      <vt:lpstr>LINKED REPRESENTATION OF QUEUES</vt:lpstr>
      <vt:lpstr>PowerPoint Presentation</vt:lpstr>
      <vt:lpstr>LINKQ_DELETE (INFO, LINK, FRONT, REAR, AVAIL, ITEM)</vt:lpstr>
      <vt:lpstr>DEQUES</vt:lpstr>
      <vt:lpstr>DEQUES</vt:lpstr>
      <vt:lpstr>PRIORITY QUEUES</vt:lpstr>
      <vt:lpstr>One-Way List Representation of a Priority Queue</vt:lpstr>
      <vt:lpstr>One-Way List Representation of a Priority Queue</vt:lpstr>
      <vt:lpstr>One-Way List Representation of a Priority Queue</vt:lpstr>
      <vt:lpstr>Array Representation of a Priority Queue </vt:lpstr>
      <vt:lpstr>Array Representation of a Priority Queue</vt:lpstr>
      <vt:lpstr>Important Sample Questions</vt:lpstr>
      <vt:lpstr>Next Week Topics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Gazi Golam Faruque</dc:creator>
  <cp:lastModifiedBy>Gazi Golam Faruque</cp:lastModifiedBy>
  <cp:revision>190</cp:revision>
  <dcterms:created xsi:type="dcterms:W3CDTF">2023-01-05T03:38:09Z</dcterms:created>
  <dcterms:modified xsi:type="dcterms:W3CDTF">2025-05-05T09:25:09Z</dcterms:modified>
</cp:coreProperties>
</file>